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63" r:id="rId2"/>
    <p:sldId id="265" r:id="rId3"/>
    <p:sldId id="277" r:id="rId4"/>
    <p:sldId id="278" r:id="rId5"/>
    <p:sldId id="273" r:id="rId6"/>
    <p:sldId id="272" r:id="rId7"/>
    <p:sldId id="260" r:id="rId8"/>
  </p:sldIdLst>
  <p:sldSz cx="9144000" cy="5715000" type="screen16x10"/>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9" userDrawn="1">
          <p15:clr>
            <a:srgbClr val="A4A3A4"/>
          </p15:clr>
        </p15:guide>
        <p15:guide id="2"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9EB"/>
    <a:srgbClr val="FF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4"/>
  </p:normalViewPr>
  <p:slideViewPr>
    <p:cSldViewPr snapToObjects="1">
      <p:cViewPr varScale="1">
        <p:scale>
          <a:sx n="106" d="100"/>
          <a:sy n="106" d="100"/>
        </p:scale>
        <p:origin x="414" y="90"/>
      </p:cViewPr>
      <p:guideLst>
        <p:guide orient="horz" pos="2889"/>
        <p:guide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C2CB5-49D5-DA44-937B-11DC105A6955}" type="datetimeFigureOut">
              <a:rPr lang="en-US" smtClean="0"/>
              <a:t>7/27/2017</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DFDFB3-CC09-9147-A320-F63E04132B49}" type="slidenum">
              <a:rPr lang="en-US" smtClean="0"/>
              <a:t>‹#›</a:t>
            </a:fld>
            <a:endParaRPr lang="en-US"/>
          </a:p>
        </p:txBody>
      </p:sp>
    </p:spTree>
    <p:extLst>
      <p:ext uri="{BB962C8B-B14F-4D97-AF65-F5344CB8AC3E}">
        <p14:creationId xmlns:p14="http://schemas.microsoft.com/office/powerpoint/2010/main" val="36327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98A333-34FE-43A7-A798-A0D751207D49}" type="slidenum">
              <a:rPr lang="en-US" smtClean="0"/>
              <a:pPr>
                <a:defRPr/>
              </a:pPr>
              <a:t>2</a:t>
            </a:fld>
            <a:endParaRPr lang="en-US" dirty="0"/>
          </a:p>
        </p:txBody>
      </p:sp>
    </p:spTree>
    <p:extLst>
      <p:ext uri="{BB962C8B-B14F-4D97-AF65-F5344CB8AC3E}">
        <p14:creationId xmlns:p14="http://schemas.microsoft.com/office/powerpoint/2010/main" val="194548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63" indent="-349363">
              <a:buFont typeface="Arial" panose="020B0604020202020204" pitchFamily="34" charset="0"/>
              <a:buChar char="•"/>
            </a:pPr>
            <a:r>
              <a:rPr lang="en-US" dirty="0" err="1"/>
              <a:t>NexJ’s</a:t>
            </a:r>
            <a:r>
              <a:rPr lang="en-US" dirty="0"/>
              <a:t> customer management suite now includes Customer Relationship Management, Customer Process Management and Customer Data </a:t>
            </a:r>
            <a:r>
              <a:rPr lang="en-US" dirty="0" smtClean="0"/>
              <a:t>Analytics and </a:t>
            </a:r>
            <a:r>
              <a:rPr lang="en-US" dirty="0"/>
              <a:t>is strongly differentiated from competitive offerings</a:t>
            </a:r>
          </a:p>
          <a:p>
            <a:pPr marL="349363" indent="-349363">
              <a:buFont typeface="Arial" panose="020B0604020202020204" pitchFamily="34" charset="0"/>
              <a:buChar char="•"/>
            </a:pPr>
            <a:endParaRPr lang="en-CA" dirty="0" smtClean="0"/>
          </a:p>
          <a:p>
            <a:pPr marL="349363" indent="-349363">
              <a:buFont typeface="Arial" panose="020B0604020202020204" pitchFamily="34" charset="0"/>
              <a:buChar char="•"/>
            </a:pPr>
            <a:r>
              <a:rPr lang="en-CA" b="1" dirty="0" err="1" smtClean="0"/>
              <a:t>NexJ</a:t>
            </a:r>
            <a:r>
              <a:rPr lang="en-CA" b="1" dirty="0" smtClean="0"/>
              <a:t> Customer Relationship Management</a:t>
            </a:r>
            <a:r>
              <a:rPr lang="en-CA" dirty="0" smtClean="0"/>
              <a:t> uses model driven engineering (MDE) to integrate multiple systems</a:t>
            </a:r>
            <a:r>
              <a:rPr lang="en-CA" baseline="0" dirty="0" smtClean="0"/>
              <a:t> </a:t>
            </a:r>
            <a:r>
              <a:rPr lang="en-CA" dirty="0" smtClean="0"/>
              <a:t>and data into integrated advisor and banker desktops.</a:t>
            </a:r>
          </a:p>
          <a:p>
            <a:pPr marL="349363" indent="-349363">
              <a:buFont typeface="Arial" panose="020B0604020202020204" pitchFamily="34" charset="0"/>
              <a:buChar char="•"/>
            </a:pPr>
            <a:r>
              <a:rPr lang="en-CA" dirty="0" smtClean="0"/>
              <a:t>Industry-specific CRM functionality includes Customer Loyalty Program, Relationship Hierarchies and Network</a:t>
            </a:r>
            <a:r>
              <a:rPr lang="en-CA" baseline="0" dirty="0" smtClean="0"/>
              <a:t> </a:t>
            </a:r>
            <a:r>
              <a:rPr lang="en-CA" dirty="0" smtClean="0"/>
              <a:t>Mapping, Account Planning, and Event and Roadshow Management.</a:t>
            </a:r>
          </a:p>
          <a:p>
            <a:pPr marL="349363" indent="-349363">
              <a:buFont typeface="Arial" panose="020B0604020202020204" pitchFamily="34" charset="0"/>
              <a:buChar char="•"/>
            </a:pPr>
            <a:endParaRPr lang="en-CA" dirty="0" smtClean="0"/>
          </a:p>
          <a:p>
            <a:pPr marL="349363" indent="-349363">
              <a:buFont typeface="Arial" panose="020B0604020202020204" pitchFamily="34" charset="0"/>
              <a:buChar char="•"/>
            </a:pPr>
            <a:r>
              <a:rPr lang="en-CA" b="1" dirty="0" err="1" smtClean="0"/>
              <a:t>NexJ</a:t>
            </a:r>
            <a:r>
              <a:rPr lang="en-CA" b="1" dirty="0" smtClean="0"/>
              <a:t> Customer Process Management</a:t>
            </a:r>
            <a:r>
              <a:rPr lang="en-CA" dirty="0" smtClean="0"/>
              <a:t> is a </a:t>
            </a:r>
            <a:r>
              <a:rPr lang="en-CA" dirty="0" err="1" smtClean="0"/>
              <a:t>SmartForms</a:t>
            </a:r>
            <a:r>
              <a:rPr lang="en-CA" dirty="0" smtClean="0"/>
              <a:t> product that provides routing and approval of forms. </a:t>
            </a:r>
            <a:r>
              <a:rPr lang="en-CA" dirty="0" err="1" smtClean="0"/>
              <a:t>NexJ</a:t>
            </a:r>
            <a:r>
              <a:rPr lang="en-CA" baseline="0" dirty="0" smtClean="0"/>
              <a:t> </a:t>
            </a:r>
            <a:r>
              <a:rPr lang="en-CA" dirty="0" smtClean="0"/>
              <a:t>CPM is used for KYC, AML, and client onboarding.</a:t>
            </a:r>
          </a:p>
          <a:p>
            <a:pPr marL="349363" indent="-349363">
              <a:buFont typeface="Arial" panose="020B0604020202020204" pitchFamily="34" charset="0"/>
              <a:buChar char="•"/>
            </a:pPr>
            <a:endParaRPr lang="en-US" dirty="0" smtClean="0"/>
          </a:p>
          <a:p>
            <a:pPr marL="349363" indent="-349363">
              <a:buFont typeface="Arial" panose="020B0604020202020204" pitchFamily="34" charset="0"/>
              <a:buChar char="•"/>
            </a:pPr>
            <a:r>
              <a:rPr lang="en-CA" b="1" dirty="0" err="1" smtClean="0"/>
              <a:t>NexJ</a:t>
            </a:r>
            <a:r>
              <a:rPr lang="en-CA" b="1" dirty="0" smtClean="0"/>
              <a:t> Customer Data Analytics </a:t>
            </a:r>
            <a:r>
              <a:rPr lang="en-CA" dirty="0" smtClean="0"/>
              <a:t>leverages MDE integration capabilities to semantically normalize data across</a:t>
            </a:r>
          </a:p>
          <a:p>
            <a:pPr marL="349363" indent="-349363">
              <a:buFont typeface="Arial" panose="020B0604020202020204" pitchFamily="34" charset="0"/>
              <a:buChar char="•"/>
            </a:pPr>
            <a:r>
              <a:rPr lang="en-CA" dirty="0" smtClean="0"/>
              <a:t>multiple systems and feed a data lake and support AI and machine learning.</a:t>
            </a:r>
          </a:p>
        </p:txBody>
      </p:sp>
      <p:sp>
        <p:nvSpPr>
          <p:cNvPr id="4" name="Slide Number Placeholder 3"/>
          <p:cNvSpPr>
            <a:spLocks noGrp="1"/>
          </p:cNvSpPr>
          <p:nvPr>
            <p:ph type="sldNum" sz="quarter" idx="10"/>
          </p:nvPr>
        </p:nvSpPr>
        <p:spPr/>
        <p:txBody>
          <a:bodyPr/>
          <a:lstStyle/>
          <a:p>
            <a:fld id="{DEDFDFB3-CC09-9147-A320-F63E04132B49}" type="slidenum">
              <a:rPr lang="en-US" smtClean="0"/>
              <a:t>4</a:t>
            </a:fld>
            <a:endParaRPr lang="en-US"/>
          </a:p>
        </p:txBody>
      </p:sp>
    </p:spTree>
    <p:extLst>
      <p:ext uri="{BB962C8B-B14F-4D97-AF65-F5344CB8AC3E}">
        <p14:creationId xmlns:p14="http://schemas.microsoft.com/office/powerpoint/2010/main" val="92271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93" indent="-182693">
              <a:buFont typeface="Arial" pitchFamily="34" charset="0"/>
              <a:buChar char="•"/>
            </a:pPr>
            <a:r>
              <a:rPr lang="en-US" dirty="0" smtClean="0"/>
              <a:t>Evolution of Verticals</a:t>
            </a:r>
          </a:p>
          <a:p>
            <a:pPr marL="666451" lvl="1" indent="-182693">
              <a:buFont typeface="Arial" pitchFamily="34" charset="0"/>
              <a:buChar char="•"/>
            </a:pPr>
            <a:r>
              <a:rPr lang="en-CA" dirty="0" smtClean="0"/>
              <a:t>2007 to 2013 – focus on Wealth Management</a:t>
            </a:r>
          </a:p>
          <a:p>
            <a:pPr marL="666451" lvl="1" indent="-182693">
              <a:buFont typeface="Arial" pitchFamily="34" charset="0"/>
              <a:buChar char="•"/>
            </a:pPr>
            <a:r>
              <a:rPr lang="en-CA" dirty="0" smtClean="0"/>
              <a:t>2010 – added Insurance customers</a:t>
            </a:r>
          </a:p>
          <a:p>
            <a:pPr marL="666451" lvl="1" indent="-182693">
              <a:buFont typeface="Arial" pitchFamily="34" charset="0"/>
              <a:buChar char="•"/>
            </a:pPr>
            <a:r>
              <a:rPr lang="en-CA" dirty="0" smtClean="0"/>
              <a:t>2013 – invested in new business to business markets</a:t>
            </a:r>
          </a:p>
          <a:p>
            <a:pPr marL="182693" indent="-182693" defTabSz="949478">
              <a:buFont typeface="Arial" pitchFamily="34" charset="0"/>
              <a:buChar char="•"/>
              <a:defRPr/>
            </a:pPr>
            <a:r>
              <a:rPr lang="en-CA" b="0" dirty="0" smtClean="0"/>
              <a:t>Strategic investments vs. tactical deployments</a:t>
            </a:r>
          </a:p>
          <a:p>
            <a:pPr marL="657432" lvl="1" indent="-182693">
              <a:buFont typeface="Arial" pitchFamily="34" charset="0"/>
              <a:buChar char="•"/>
            </a:pPr>
            <a:r>
              <a:rPr lang="en-US" dirty="0" smtClean="0"/>
              <a:t>Well, IG, RBC, </a:t>
            </a:r>
            <a:r>
              <a:rPr lang="en-US" dirty="0" err="1" smtClean="0"/>
              <a:t>AmFam</a:t>
            </a:r>
            <a:endParaRPr lang="en-US" dirty="0" smtClean="0"/>
          </a:p>
          <a:p>
            <a:pPr marL="182693" lvl="1" indent="-182693" defTabSz="949478">
              <a:buFont typeface="Arial" pitchFamily="34" charset="0"/>
              <a:buChar char="•"/>
              <a:defRPr/>
            </a:pPr>
            <a:r>
              <a:rPr lang="en-CA" dirty="0" smtClean="0"/>
              <a:t>2016 – revenue contribution and balanced pipeline across all verticals</a:t>
            </a:r>
          </a:p>
          <a:p>
            <a:pPr marL="182693" indent="-182693">
              <a:buFont typeface="Arial" pitchFamily="34" charset="0"/>
              <a:buChar char="•"/>
            </a:pPr>
            <a:endParaRPr lang="en-CA" dirty="0" smtClean="0"/>
          </a:p>
        </p:txBody>
      </p:sp>
      <p:sp>
        <p:nvSpPr>
          <p:cNvPr id="4" name="Slide Number Placeholder 3"/>
          <p:cNvSpPr>
            <a:spLocks noGrp="1"/>
          </p:cNvSpPr>
          <p:nvPr>
            <p:ph type="sldNum" sz="quarter" idx="10"/>
          </p:nvPr>
        </p:nvSpPr>
        <p:spPr/>
        <p:txBody>
          <a:bodyPr/>
          <a:lstStyle/>
          <a:p>
            <a:fld id="{1E638034-DD8E-44CD-8447-2A57D305E040}"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32915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14" indent="-177614" defTabSz="947164">
              <a:buFont typeface="Arial" panose="020B0604020202020204" pitchFamily="34" charset="0"/>
              <a:buChar char="•"/>
              <a:defRPr/>
            </a:pPr>
            <a:r>
              <a:rPr lang="en-CA" dirty="0"/>
              <a:t>Industry Experts – </a:t>
            </a:r>
            <a:r>
              <a:rPr lang="en-CA" b="1" dirty="0"/>
              <a:t>domain expertise and product capabilities are specific to our target markets in Financial Services</a:t>
            </a:r>
          </a:p>
          <a:p>
            <a:pPr marL="177614" indent="-177614" defTabSz="947164">
              <a:buFont typeface="Arial" panose="020B0604020202020204" pitchFamily="34" charset="0"/>
              <a:buChar char="•"/>
              <a:defRPr/>
            </a:pPr>
            <a:r>
              <a:rPr lang="en-CA" dirty="0"/>
              <a:t>Technically Superior – application Platform is </a:t>
            </a:r>
            <a:r>
              <a:rPr lang="en-CA" b="1" dirty="0"/>
              <a:t>designed for integration, scalability and customization</a:t>
            </a:r>
          </a:p>
          <a:p>
            <a:pPr marL="177614" indent="-177614" defTabSz="947164">
              <a:buFont typeface="Arial" panose="020B0604020202020204" pitchFamily="34" charset="0"/>
              <a:buChar char="•"/>
              <a:defRPr/>
            </a:pPr>
            <a:r>
              <a:rPr lang="en-CA" dirty="0"/>
              <a:t>Not just a software vendor - </a:t>
            </a:r>
            <a:r>
              <a:rPr lang="en-CA" b="1" dirty="0"/>
              <a:t>work as a strategic partner with our customers to successfully deliver strategic customer management solutions</a:t>
            </a:r>
          </a:p>
        </p:txBody>
      </p:sp>
      <p:sp>
        <p:nvSpPr>
          <p:cNvPr id="4" name="Slide Number Placeholder 3"/>
          <p:cNvSpPr>
            <a:spLocks noGrp="1"/>
          </p:cNvSpPr>
          <p:nvPr>
            <p:ph type="sldNum" sz="quarter" idx="10"/>
          </p:nvPr>
        </p:nvSpPr>
        <p:spPr/>
        <p:txBody>
          <a:bodyPr/>
          <a:lstStyle/>
          <a:p>
            <a:fld id="{DEDFDFB3-CC09-9147-A320-F63E04132B49}" type="slidenum">
              <a:rPr lang="en-US" smtClean="0"/>
              <a:t>6</a:t>
            </a:fld>
            <a:endParaRPr lang="en-US"/>
          </a:p>
        </p:txBody>
      </p:sp>
    </p:spTree>
    <p:extLst>
      <p:ext uri="{BB962C8B-B14F-4D97-AF65-F5344CB8AC3E}">
        <p14:creationId xmlns:p14="http://schemas.microsoft.com/office/powerpoint/2010/main" val="104199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Toron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22571"/>
          <a:stretch/>
        </p:blipFill>
        <p:spPr>
          <a:xfrm>
            <a:off x="3600" y="-5400"/>
            <a:ext cx="9127874" cy="406052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1217" y="4363265"/>
            <a:ext cx="1827179" cy="856302"/>
          </a:xfrm>
          <a:prstGeom prst="rect">
            <a:avLst/>
          </a:prstGeom>
        </p:spPr>
      </p:pic>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539" y="1835127"/>
            <a:ext cx="8464462" cy="702974"/>
          </a:xfrm>
        </p:spPr>
        <p:txBody>
          <a:bodyPr lIns="0" rIns="0" anchor="ctr">
            <a:normAutofit/>
          </a:bodyPr>
          <a:lstStyle>
            <a:lvl1pPr algn="ctr">
              <a:defRPr sz="40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1718145" y="2695980"/>
            <a:ext cx="5683250" cy="369332"/>
          </a:xfrm>
        </p:spPr>
        <p:txBody>
          <a:bodyPr lIns="0" rIns="0" anchor="ctr">
            <a:spAutoFit/>
          </a:bodyPr>
          <a:lstStyle>
            <a:lvl1pPr marL="0" indent="0" algn="ctr">
              <a:buNone/>
              <a:defRPr sz="18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1718145" y="3025452"/>
            <a:ext cx="5683250" cy="338554"/>
          </a:xfrm>
        </p:spPr>
        <p:txBody>
          <a:bodyPr lIns="0" rIns="0">
            <a:spAutoFit/>
          </a:bodyPr>
          <a:lstStyle>
            <a:lvl1pPr marL="0" indent="0" algn="ctr">
              <a:buNone/>
              <a:defRPr sz="16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7" name="Date Placeholder 3"/>
          <p:cNvSpPr txBox="1">
            <a:spLocks/>
          </p:cNvSpPr>
          <p:nvPr userDrawn="1"/>
        </p:nvSpPr>
        <p:spPr>
          <a:xfrm>
            <a:off x="3551104" y="5301711"/>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spc="-30" baseline="0" dirty="0" smtClean="0">
                <a:solidFill>
                  <a:schemeClr val="bg1">
                    <a:lumMod val="65000"/>
                  </a:schemeClr>
                </a:solidFill>
              </a:rPr>
              <a:t>Copyright © 2017 NexJ Systems Inc. </a:t>
            </a:r>
            <a:endParaRPr lang="en-US" sz="1000" spc="-30" baseline="0" dirty="0">
              <a:solidFill>
                <a:schemeClr val="bg1">
                  <a:lumMod val="65000"/>
                </a:schemeClr>
              </a:solidFill>
            </a:endParaRPr>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3600000"/>
          </a:xfrm>
          <a:prstGeom prst="rect">
            <a:avLst/>
          </a:prstGeom>
        </p:spPr>
      </p:pic>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021193"/>
            <a:ext cx="8464462" cy="400110"/>
          </a:xfrm>
        </p:spPr>
        <p:txBody>
          <a:bodyPr lIns="0" rIns="0" anchor="ctr">
            <a:spAutoFit/>
          </a:bodyPr>
          <a:lstStyle>
            <a:lvl1pPr marL="0" indent="0" algn="l">
              <a:buNone/>
              <a:defRPr sz="2000" b="0" i="0">
                <a:solidFill>
                  <a:schemeClr val="accent2">
                    <a:lumMod val="40000"/>
                    <a:lumOff val="60000"/>
                  </a:schemeClr>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Text Placeholder 8"/>
          <p:cNvSpPr>
            <a:spLocks noGrp="1"/>
          </p:cNvSpPr>
          <p:nvPr>
            <p:ph type="body" sz="quarter" idx="13" hasCustomPrompt="1"/>
          </p:nvPr>
        </p:nvSpPr>
        <p:spPr>
          <a:xfrm>
            <a:off x="341313" y="1954124"/>
            <a:ext cx="5683250" cy="338554"/>
          </a:xfrm>
        </p:spPr>
        <p:txBody>
          <a:bodyPr lIns="0" rIns="0" anchor="ctr">
            <a:spAutoFit/>
          </a:bodyPr>
          <a:lstStyle>
            <a:lvl1pPr marL="0" indent="0">
              <a:buNone/>
              <a:defRPr sz="16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56015"/>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6" name="Text Placeholder 10"/>
          <p:cNvSpPr>
            <a:spLocks noGrp="1"/>
          </p:cNvSpPr>
          <p:nvPr>
            <p:ph type="body" sz="quarter" idx="15" hasCustomPrompt="1"/>
          </p:nvPr>
        </p:nvSpPr>
        <p:spPr>
          <a:xfrm>
            <a:off x="341313" y="2872917"/>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edit Date</a:t>
            </a:r>
          </a:p>
        </p:txBody>
      </p:sp>
      <p:sp>
        <p:nvSpPr>
          <p:cNvPr id="17"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6175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 Divider">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hasCustomPrompt="1"/>
          </p:nvPr>
        </p:nvSpPr>
        <p:spPr>
          <a:xfrm>
            <a:off x="-28059" y="2618657"/>
            <a:ext cx="9144000" cy="702974"/>
          </a:xfrm>
        </p:spPr>
        <p:txBody>
          <a:bodyPr lIns="0" rIns="0" anchor="ctr">
            <a:normAutofit/>
          </a:bodyPr>
          <a:lstStyle>
            <a:lvl1pPr algn="ctr">
              <a:defRPr sz="3600" b="0" i="0" baseline="0">
                <a:solidFill>
                  <a:schemeClr val="bg1"/>
                </a:solidFill>
                <a:latin typeface="Segoe UI" charset="0"/>
                <a:ea typeface="Segoe UI" charset="0"/>
                <a:cs typeface="Segoe UI" charset="0"/>
              </a:defRPr>
            </a:lvl1pPr>
          </a:lstStyle>
          <a:p>
            <a:r>
              <a:rPr lang="en-US" dirty="0" smtClean="0"/>
              <a:t>Click to </a:t>
            </a:r>
            <a:r>
              <a:rPr lang="en-US" smtClean="0"/>
              <a:t>edit Point-in-Time</a:t>
            </a:r>
            <a:endParaRPr lang="en-US" dirty="0"/>
          </a:p>
        </p:txBody>
      </p:sp>
      <p:sp>
        <p:nvSpPr>
          <p:cNvPr id="19" name="Oval 18"/>
          <p:cNvSpPr>
            <a:spLocks noChangeAspect="1"/>
          </p:cNvSpPr>
          <p:nvPr userDrawn="1"/>
        </p:nvSpPr>
        <p:spPr>
          <a:xfrm>
            <a:off x="3768889" y="435854"/>
            <a:ext cx="1606222" cy="1606222"/>
          </a:xfrm>
          <a:prstGeom prst="ellipse">
            <a:avLst/>
          </a:prstGeom>
          <a:solidFill>
            <a:srgbClr val="38A4DB"/>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10" name="Picture Placeholder 9"/>
          <p:cNvSpPr>
            <a:spLocks noGrp="1"/>
          </p:cNvSpPr>
          <p:nvPr>
            <p:ph type="pic" sz="quarter" idx="13" hasCustomPrompt="1"/>
          </p:nvPr>
        </p:nvSpPr>
        <p:spPr>
          <a:xfrm>
            <a:off x="4019107" y="731295"/>
            <a:ext cx="1084520" cy="105497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
        <p:nvSpPr>
          <p:cNvPr id="23" name="Content Placeholder 2"/>
          <p:cNvSpPr>
            <a:spLocks noGrp="1"/>
          </p:cNvSpPr>
          <p:nvPr>
            <p:ph idx="1"/>
          </p:nvPr>
        </p:nvSpPr>
        <p:spPr>
          <a:xfrm>
            <a:off x="185711" y="3873948"/>
            <a:ext cx="8758990" cy="1420039"/>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p:txBody>
      </p:sp>
      <p:sp>
        <p:nvSpPr>
          <p:cNvPr id="9" name="Rectangle 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8286885" y="5490331"/>
            <a:ext cx="841248" cy="215444"/>
          </a:xfrm>
          <a:prstGeom prst="rect">
            <a:avLst/>
          </a:prstGeom>
          <a:noFill/>
        </p:spPr>
        <p:txBody>
          <a:bodyPr wrap="square" rtlCol="0">
            <a:spAutoFit/>
          </a:bodyPr>
          <a:lstStyle/>
          <a:p>
            <a:pPr algn="r"/>
            <a:fld id="{F029B57B-B585-2D41-9440-695BEF0B655E}"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0476226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Divider">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hasCustomPrompt="1"/>
          </p:nvPr>
        </p:nvSpPr>
        <p:spPr>
          <a:xfrm>
            <a:off x="0" y="4298601"/>
            <a:ext cx="9144000" cy="702974"/>
          </a:xfrm>
        </p:spPr>
        <p:txBody>
          <a:bodyPr lIns="0" rIns="0" anchor="ctr">
            <a:normAutofit/>
          </a:bodyPr>
          <a:lstStyle>
            <a:lvl1pPr algn="ctr">
              <a:defRPr sz="3600" b="0" i="0" baseline="0">
                <a:solidFill>
                  <a:schemeClr val="accent2"/>
                </a:solidFill>
                <a:latin typeface="Segoe UI" charset="0"/>
                <a:ea typeface="Segoe UI" charset="0"/>
                <a:cs typeface="Segoe UI" charset="0"/>
              </a:defRPr>
            </a:lvl1pPr>
          </a:lstStyle>
          <a:p>
            <a:r>
              <a:rPr lang="en-US" dirty="0" smtClean="0"/>
              <a:t>We’ll resume in _____ minutes.</a:t>
            </a:r>
            <a:endParaRPr lang="en-US" dirty="0"/>
          </a:p>
        </p:txBody>
      </p:sp>
      <p:grpSp>
        <p:nvGrpSpPr>
          <p:cNvPr id="21" name="Group 20"/>
          <p:cNvGrpSpPr/>
          <p:nvPr userDrawn="1"/>
        </p:nvGrpSpPr>
        <p:grpSpPr>
          <a:xfrm>
            <a:off x="3768888" y="463586"/>
            <a:ext cx="1606222" cy="1606222"/>
            <a:chOff x="3768889" y="435854"/>
            <a:chExt cx="1606222" cy="1606222"/>
          </a:xfrm>
        </p:grpSpPr>
        <p:sp>
          <p:nvSpPr>
            <p:cNvPr id="22" name="Oval 21"/>
            <p:cNvSpPr>
              <a:spLocks noChangeAspect="1"/>
            </p:cNvSpPr>
            <p:nvPr/>
          </p:nvSpPr>
          <p:spPr>
            <a:xfrm>
              <a:off x="3768889" y="435854"/>
              <a:ext cx="1606222" cy="1606222"/>
            </a:xfrm>
            <a:prstGeom prst="ellipse">
              <a:avLst/>
            </a:prstGeom>
            <a:solidFill>
              <a:srgbClr val="38A4DB"/>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grpSp>
          <p:nvGrpSpPr>
            <p:cNvPr id="23" name="Group 22"/>
            <p:cNvGrpSpPr>
              <a:grpSpLocks/>
            </p:cNvGrpSpPr>
            <p:nvPr userDrawn="1"/>
          </p:nvGrpSpPr>
          <p:grpSpPr>
            <a:xfrm>
              <a:off x="3967197" y="628765"/>
              <a:ext cx="1209603" cy="1220400"/>
              <a:chOff x="3889042" y="2134318"/>
              <a:chExt cx="235551" cy="237653"/>
            </a:xfrm>
            <a:solidFill>
              <a:srgbClr val="FFFFFF"/>
            </a:solidFill>
          </p:grpSpPr>
          <p:sp>
            <p:nvSpPr>
              <p:cNvPr id="24" name="Freeform 23"/>
              <p:cNvSpPr>
                <a:spLocks noChangeArrowheads="1"/>
              </p:cNvSpPr>
              <p:nvPr/>
            </p:nvSpPr>
            <p:spPr bwMode="auto">
              <a:xfrm>
                <a:off x="3889042" y="2134318"/>
                <a:ext cx="235551" cy="237653"/>
              </a:xfrm>
              <a:custGeom>
                <a:avLst/>
                <a:gdLst>
                  <a:gd name="T0" fmla="*/ 248 w 496"/>
                  <a:gd name="T1" fmla="*/ 0 h 500"/>
                  <a:gd name="T2" fmla="*/ 0 w 496"/>
                  <a:gd name="T3" fmla="*/ 247 h 500"/>
                  <a:gd name="T4" fmla="*/ 248 w 496"/>
                  <a:gd name="T5" fmla="*/ 499 h 500"/>
                  <a:gd name="T6" fmla="*/ 495 w 496"/>
                  <a:gd name="T7" fmla="*/ 247 h 500"/>
                  <a:gd name="T8" fmla="*/ 248 w 496"/>
                  <a:gd name="T9" fmla="*/ 0 h 500"/>
                  <a:gd name="T10" fmla="*/ 248 w 496"/>
                  <a:gd name="T11" fmla="*/ 447 h 500"/>
                  <a:gd name="T12" fmla="*/ 48 w 496"/>
                  <a:gd name="T13" fmla="*/ 247 h 500"/>
                  <a:gd name="T14" fmla="*/ 248 w 496"/>
                  <a:gd name="T15" fmla="*/ 52 h 500"/>
                  <a:gd name="T16" fmla="*/ 447 w 496"/>
                  <a:gd name="T17" fmla="*/ 247 h 500"/>
                  <a:gd name="T18" fmla="*/ 248 w 496"/>
                  <a:gd name="T19" fmla="*/ 44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500">
                    <a:moveTo>
                      <a:pt x="248" y="0"/>
                    </a:moveTo>
                    <a:cubicBezTo>
                      <a:pt x="110" y="0"/>
                      <a:pt x="0" y="112"/>
                      <a:pt x="0" y="247"/>
                    </a:cubicBezTo>
                    <a:cubicBezTo>
                      <a:pt x="0" y="383"/>
                      <a:pt x="110" y="499"/>
                      <a:pt x="248" y="499"/>
                    </a:cubicBezTo>
                    <a:cubicBezTo>
                      <a:pt x="386" y="499"/>
                      <a:pt x="495" y="383"/>
                      <a:pt x="495" y="247"/>
                    </a:cubicBezTo>
                    <a:cubicBezTo>
                      <a:pt x="495" y="112"/>
                      <a:pt x="386" y="0"/>
                      <a:pt x="248" y="0"/>
                    </a:cubicBezTo>
                    <a:close/>
                    <a:moveTo>
                      <a:pt x="248" y="447"/>
                    </a:moveTo>
                    <a:cubicBezTo>
                      <a:pt x="138" y="447"/>
                      <a:pt x="48" y="357"/>
                      <a:pt x="48" y="247"/>
                    </a:cubicBezTo>
                    <a:cubicBezTo>
                      <a:pt x="48" y="138"/>
                      <a:pt x="138" y="52"/>
                      <a:pt x="248" y="52"/>
                    </a:cubicBezTo>
                    <a:cubicBezTo>
                      <a:pt x="357" y="52"/>
                      <a:pt x="447" y="138"/>
                      <a:pt x="447" y="247"/>
                    </a:cubicBezTo>
                    <a:cubicBezTo>
                      <a:pt x="447" y="357"/>
                      <a:pt x="357" y="447"/>
                      <a:pt x="248" y="447"/>
                    </a:cubicBezTo>
                    <a:close/>
                  </a:path>
                </a:pathLst>
              </a:custGeom>
              <a:grpFill/>
              <a:ln>
                <a:noFill/>
              </a:ln>
              <a:effectLst/>
            </p:spPr>
            <p:txBody>
              <a:bodyPr wrap="none" anchor="ctr"/>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22222"/>
                  </a:solidFill>
                  <a:effectLst/>
                  <a:uLnTx/>
                  <a:uFillTx/>
                  <a:latin typeface="Roboto Light"/>
                </a:endParaRPr>
              </a:p>
            </p:txBody>
          </p:sp>
          <p:sp>
            <p:nvSpPr>
              <p:cNvPr id="25" name="Freeform 24"/>
              <p:cNvSpPr>
                <a:spLocks noChangeArrowheads="1"/>
              </p:cNvSpPr>
              <p:nvPr/>
            </p:nvSpPr>
            <p:spPr bwMode="auto">
              <a:xfrm>
                <a:off x="3996302" y="2191102"/>
                <a:ext cx="71506" cy="109363"/>
              </a:xfrm>
              <a:custGeom>
                <a:avLst/>
                <a:gdLst>
                  <a:gd name="T0" fmla="*/ 38 w 148"/>
                  <a:gd name="T1" fmla="*/ 0 h 230"/>
                  <a:gd name="T2" fmla="*/ 0 w 148"/>
                  <a:gd name="T3" fmla="*/ 0 h 230"/>
                  <a:gd name="T4" fmla="*/ 0 w 148"/>
                  <a:gd name="T5" fmla="*/ 153 h 230"/>
                  <a:gd name="T6" fmla="*/ 128 w 148"/>
                  <a:gd name="T7" fmla="*/ 229 h 230"/>
                  <a:gd name="T8" fmla="*/ 147 w 148"/>
                  <a:gd name="T9" fmla="*/ 200 h 230"/>
                  <a:gd name="T10" fmla="*/ 38 w 148"/>
                  <a:gd name="T11" fmla="*/ 134 h 230"/>
                  <a:gd name="T12" fmla="*/ 38 w 148"/>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148" h="230">
                    <a:moveTo>
                      <a:pt x="38" y="0"/>
                    </a:moveTo>
                    <a:lnTo>
                      <a:pt x="0" y="0"/>
                    </a:lnTo>
                    <a:lnTo>
                      <a:pt x="0" y="153"/>
                    </a:lnTo>
                    <a:lnTo>
                      <a:pt x="128" y="229"/>
                    </a:lnTo>
                    <a:lnTo>
                      <a:pt x="147" y="200"/>
                    </a:lnTo>
                    <a:lnTo>
                      <a:pt x="38" y="134"/>
                    </a:lnTo>
                    <a:lnTo>
                      <a:pt x="38" y="0"/>
                    </a:lnTo>
                  </a:path>
                </a:pathLst>
              </a:custGeom>
              <a:grpFill/>
              <a:ln>
                <a:noFill/>
              </a:ln>
              <a:effectLst/>
            </p:spPr>
            <p:txBody>
              <a:bodyPr wrap="none" anchor="ctr"/>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22222"/>
                  </a:solidFill>
                  <a:effectLst/>
                  <a:uLnTx/>
                  <a:uFillTx/>
                  <a:latin typeface="Roboto Light"/>
                </a:endParaRPr>
              </a:p>
            </p:txBody>
          </p:sp>
        </p:grpSp>
      </p:grpSp>
      <p:sp>
        <p:nvSpPr>
          <p:cNvPr id="3" name="TextBox 2"/>
          <p:cNvSpPr txBox="1"/>
          <p:nvPr userDrawn="1"/>
        </p:nvSpPr>
        <p:spPr>
          <a:xfrm>
            <a:off x="0" y="2419109"/>
            <a:ext cx="9143999" cy="584775"/>
          </a:xfrm>
          <a:prstGeom prst="rect">
            <a:avLst/>
          </a:prstGeom>
          <a:noFill/>
        </p:spPr>
        <p:txBody>
          <a:bodyPr wrap="square" rtlCol="0">
            <a:spAutoFit/>
          </a:bodyPr>
          <a:lstStyle/>
          <a:p>
            <a:pPr algn="ctr"/>
            <a:r>
              <a:rPr lang="en-US" sz="3200" b="1" i="0" dirty="0" smtClean="0">
                <a:solidFill>
                  <a:schemeClr val="bg1"/>
                </a:solidFill>
                <a:latin typeface="Segoe UI Semibold" charset="0"/>
                <a:ea typeface="Segoe UI Semibold" charset="0"/>
                <a:cs typeface="Segoe UI Semibold" charset="0"/>
              </a:rPr>
              <a:t>Break</a:t>
            </a:r>
            <a:endParaRPr lang="en-US" sz="3200" b="1" i="0" dirty="0">
              <a:solidFill>
                <a:schemeClr val="bg1"/>
              </a:solidFill>
              <a:latin typeface="Segoe UI Semibold" charset="0"/>
              <a:ea typeface="Segoe UI Semibold" charset="0"/>
              <a:cs typeface="Segoe UI Semibold" charset="0"/>
            </a:endParaRPr>
          </a:p>
        </p:txBody>
      </p:sp>
      <p:sp>
        <p:nvSpPr>
          <p:cNvPr id="12" name="Rectangle 11"/>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userDrawn="1"/>
        </p:nvSpPr>
        <p:spPr>
          <a:xfrm>
            <a:off x="8279760" y="5472541"/>
            <a:ext cx="853440" cy="215444"/>
          </a:xfrm>
          <a:prstGeom prst="rect">
            <a:avLst/>
          </a:prstGeom>
          <a:noFill/>
        </p:spPr>
        <p:txBody>
          <a:bodyPr wrap="square" rtlCol="0">
            <a:spAutoFit/>
          </a:bodyPr>
          <a:lstStyle/>
          <a:p>
            <a:pPr algn="r"/>
            <a:fld id="{700A5D1D-F2DB-CC48-A121-E7A99BBE4E0B}" type="slidenum">
              <a:rPr lang="en-US" sz="800" smtClean="0">
                <a:solidFill>
                  <a:schemeClr val="bg1">
                    <a:lumMod val="65000"/>
                  </a:schemeClr>
                </a:solidFill>
              </a:rPr>
              <a:t>‹#›</a:t>
            </a:fld>
            <a:endParaRPr lang="en-US" sz="800" dirty="0">
              <a:solidFill>
                <a:schemeClr val="bg1">
                  <a:lumMod val="65000"/>
                </a:schemeClr>
              </a:solidFill>
            </a:endParaRPr>
          </a:p>
        </p:txBody>
      </p:sp>
    </p:spTree>
    <p:extLst>
      <p:ext uri="{BB962C8B-B14F-4D97-AF65-F5344CB8AC3E}">
        <p14:creationId xmlns:p14="http://schemas.microsoft.com/office/powerpoint/2010/main" val="883407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X">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hasCustomPrompt="1"/>
          </p:nvPr>
        </p:nvSpPr>
        <p:spPr>
          <a:xfrm>
            <a:off x="-28059" y="2618657"/>
            <a:ext cx="9144000" cy="702974"/>
          </a:xfrm>
        </p:spPr>
        <p:txBody>
          <a:bodyPr lIns="0" rIns="0" anchor="ctr">
            <a:normAutofit/>
          </a:bodyPr>
          <a:lstStyle>
            <a:lvl1pPr algn="ctr">
              <a:defRPr sz="3600" b="0" i="0" baseline="0">
                <a:solidFill>
                  <a:schemeClr val="bg1"/>
                </a:solidFill>
                <a:latin typeface="Segoe UI" charset="0"/>
                <a:ea typeface="Segoe UI" charset="0"/>
                <a:cs typeface="Segoe UI" charset="0"/>
              </a:defRPr>
            </a:lvl1pPr>
          </a:lstStyle>
          <a:p>
            <a:r>
              <a:rPr lang="en-US" dirty="0" smtClean="0"/>
              <a:t>Click to edit Section Name</a:t>
            </a:r>
            <a:endParaRPr lang="en-US" dirty="0"/>
          </a:p>
        </p:txBody>
      </p:sp>
      <p:sp>
        <p:nvSpPr>
          <p:cNvPr id="19" name="Oval 18"/>
          <p:cNvSpPr>
            <a:spLocks noChangeAspect="1"/>
          </p:cNvSpPr>
          <p:nvPr userDrawn="1"/>
        </p:nvSpPr>
        <p:spPr>
          <a:xfrm>
            <a:off x="3768889" y="435854"/>
            <a:ext cx="1606222" cy="1606222"/>
          </a:xfrm>
          <a:prstGeom prst="ellipse">
            <a:avLst/>
          </a:prstGeom>
          <a:solidFill>
            <a:srgbClr val="38A4DB"/>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23" name="Content Placeholder 2"/>
          <p:cNvSpPr>
            <a:spLocks noGrp="1"/>
          </p:cNvSpPr>
          <p:nvPr>
            <p:ph idx="1"/>
          </p:nvPr>
        </p:nvSpPr>
        <p:spPr>
          <a:xfrm>
            <a:off x="185711" y="3873948"/>
            <a:ext cx="8758990" cy="1420039"/>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p:txBody>
      </p:sp>
      <p:pic>
        <p:nvPicPr>
          <p:cNvPr id="9" name="Picture 8"/>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4130877" y="715746"/>
            <a:ext cx="850538" cy="990975"/>
          </a:xfrm>
          <a:prstGeom prst="rect">
            <a:avLst/>
          </a:prstGeom>
        </p:spPr>
      </p:pic>
      <p:sp>
        <p:nvSpPr>
          <p:cNvPr id="10" name="Rectangle 9"/>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396869" y="5472406"/>
            <a:ext cx="1719072" cy="215444"/>
          </a:xfrm>
          <a:prstGeom prst="rect">
            <a:avLst/>
          </a:prstGeom>
          <a:noFill/>
        </p:spPr>
        <p:txBody>
          <a:bodyPr wrap="square" rtlCol="0">
            <a:spAutoFit/>
          </a:bodyPr>
          <a:lstStyle/>
          <a:p>
            <a:pPr algn="r"/>
            <a:fld id="{EF783BB9-7F88-964A-AE58-7EB3CE00B2D6}"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8489921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5" name="Rectangle 4"/>
          <p:cNvSpPr>
            <a:spLocks/>
          </p:cNvSpPr>
          <p:nvPr userDrawn="1"/>
        </p:nvSpPr>
        <p:spPr>
          <a:xfrm>
            <a:off x="-11368" y="19283"/>
            <a:ext cx="9155368" cy="5695717"/>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2142386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Light Blue">
    <p:spTree>
      <p:nvGrpSpPr>
        <p:cNvPr id="1" name=""/>
        <p:cNvGrpSpPr/>
        <p:nvPr/>
      </p:nvGrpSpPr>
      <p:grpSpPr>
        <a:xfrm>
          <a:off x="0" y="0"/>
          <a:ext cx="0" cy="0"/>
          <a:chOff x="0" y="0"/>
          <a:chExt cx="0" cy="0"/>
        </a:xfrm>
      </p:grpSpPr>
      <p:sp>
        <p:nvSpPr>
          <p:cNvPr id="5" name="Rectangle 4"/>
          <p:cNvSpPr>
            <a:spLocks/>
          </p:cNvSpPr>
          <p:nvPr userDrawn="1"/>
        </p:nvSpPr>
        <p:spPr>
          <a:xfrm>
            <a:off x="-11368" y="1"/>
            <a:ext cx="9155368" cy="5715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1042143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5" name="Rectangle 4"/>
          <p:cNvSpPr>
            <a:spLocks/>
          </p:cNvSpPr>
          <p:nvPr userDrawn="1"/>
        </p:nvSpPr>
        <p:spPr>
          <a:xfrm>
            <a:off x="-11368" y="1"/>
            <a:ext cx="9155368" cy="5715000"/>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143590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Mauve">
    <p:spTree>
      <p:nvGrpSpPr>
        <p:cNvPr id="1" name=""/>
        <p:cNvGrpSpPr/>
        <p:nvPr/>
      </p:nvGrpSpPr>
      <p:grpSpPr>
        <a:xfrm>
          <a:off x="0" y="0"/>
          <a:ext cx="0" cy="0"/>
          <a:chOff x="0" y="0"/>
          <a:chExt cx="0" cy="0"/>
        </a:xfrm>
      </p:grpSpPr>
      <p:sp>
        <p:nvSpPr>
          <p:cNvPr id="5" name="Rectangle 4"/>
          <p:cNvSpPr>
            <a:spLocks/>
          </p:cNvSpPr>
          <p:nvPr userDrawn="1"/>
        </p:nvSpPr>
        <p:spPr>
          <a:xfrm>
            <a:off x="-11368" y="1"/>
            <a:ext cx="9155368" cy="5715000"/>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1952692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Yellow">
    <p:spTree>
      <p:nvGrpSpPr>
        <p:cNvPr id="1" name=""/>
        <p:cNvGrpSpPr/>
        <p:nvPr/>
      </p:nvGrpSpPr>
      <p:grpSpPr>
        <a:xfrm>
          <a:off x="0" y="0"/>
          <a:ext cx="0" cy="0"/>
          <a:chOff x="0" y="0"/>
          <a:chExt cx="0" cy="0"/>
        </a:xfrm>
      </p:grpSpPr>
      <p:sp>
        <p:nvSpPr>
          <p:cNvPr id="5" name="Rectangle 4"/>
          <p:cNvSpPr>
            <a:spLocks/>
          </p:cNvSpPr>
          <p:nvPr userDrawn="1"/>
        </p:nvSpPr>
        <p:spPr>
          <a:xfrm>
            <a:off x="-11367" y="1"/>
            <a:ext cx="9155367" cy="571500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140525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Grey">
    <p:spTree>
      <p:nvGrpSpPr>
        <p:cNvPr id="1" name=""/>
        <p:cNvGrpSpPr/>
        <p:nvPr/>
      </p:nvGrpSpPr>
      <p:grpSpPr>
        <a:xfrm>
          <a:off x="0" y="0"/>
          <a:ext cx="0" cy="0"/>
          <a:chOff x="0" y="0"/>
          <a:chExt cx="0" cy="0"/>
        </a:xfrm>
      </p:grpSpPr>
      <p:sp>
        <p:nvSpPr>
          <p:cNvPr id="5" name="Rectangle 4"/>
          <p:cNvSpPr>
            <a:spLocks/>
          </p:cNvSpPr>
          <p:nvPr userDrawn="1"/>
        </p:nvSpPr>
        <p:spPr>
          <a:xfrm>
            <a:off x="-11368" y="19283"/>
            <a:ext cx="9155368" cy="5695717"/>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73166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imp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3600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96561" y="4119425"/>
            <a:ext cx="1827179" cy="856302"/>
          </a:xfrm>
          <a:prstGeom prst="rect">
            <a:avLst/>
          </a:prstGeom>
        </p:spPr>
      </p:pic>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539" y="1164567"/>
            <a:ext cx="8464462" cy="702974"/>
          </a:xfrm>
        </p:spPr>
        <p:txBody>
          <a:bodyPr lIns="0" rIns="0" anchor="ctr">
            <a:normAutofit/>
          </a:bodyPr>
          <a:lstStyle>
            <a:lvl1pPr algn="ctr">
              <a:defRPr sz="40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1718145" y="2025420"/>
            <a:ext cx="5683250" cy="369332"/>
          </a:xfrm>
        </p:spPr>
        <p:txBody>
          <a:bodyPr lIns="0" rIns="0" anchor="ctr">
            <a:spAutoFit/>
          </a:bodyPr>
          <a:lstStyle>
            <a:lvl1pPr marL="0" indent="0" algn="ctr">
              <a:buNone/>
              <a:defRPr sz="18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1718145" y="2354892"/>
            <a:ext cx="5683250" cy="338554"/>
          </a:xfrm>
        </p:spPr>
        <p:txBody>
          <a:bodyPr lIns="0" rIns="0">
            <a:spAutoFit/>
          </a:bodyPr>
          <a:lstStyle>
            <a:lvl1pPr marL="0" indent="0" algn="ctr">
              <a:buNone/>
              <a:defRPr sz="16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7" name="Date Placeholder 3"/>
          <p:cNvSpPr txBox="1">
            <a:spLocks/>
          </p:cNvSpPr>
          <p:nvPr userDrawn="1"/>
        </p:nvSpPr>
        <p:spPr>
          <a:xfrm>
            <a:off x="3636448" y="5301711"/>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spc="-30" baseline="0" dirty="0" smtClean="0">
                <a:solidFill>
                  <a:schemeClr val="bg1">
                    <a:lumMod val="65000"/>
                  </a:schemeClr>
                </a:solidFill>
              </a:rPr>
              <a:t>Copyright © 2017 NexJ Systems Inc. </a:t>
            </a:r>
            <a:endParaRPr lang="en-US" sz="1000" spc="-30" baseline="0" dirty="0">
              <a:solidFill>
                <a:schemeClr val="bg1">
                  <a:lumMod val="65000"/>
                </a:schemeClr>
              </a:solidFill>
            </a:endParaRPr>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5" name="Rectangle 4"/>
          <p:cNvSpPr>
            <a:spLocks/>
          </p:cNvSpPr>
          <p:nvPr userDrawn="1"/>
        </p:nvSpPr>
        <p:spPr>
          <a:xfrm>
            <a:off x="-735" y="8650"/>
            <a:ext cx="9155368" cy="5706350"/>
          </a:xfrm>
          <a:prstGeom prst="rect">
            <a:avLst/>
          </a:prstGeom>
          <a:solidFill>
            <a:schemeClr val="tx2"/>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hasCustomPrompt="1"/>
          </p:nvPr>
        </p:nvSpPr>
        <p:spPr>
          <a:xfrm>
            <a:off x="-11368" y="3572614"/>
            <a:ext cx="9110615" cy="827926"/>
          </a:xfrm>
        </p:spPr>
        <p:txBody>
          <a:bodyPr>
            <a:normAutofit/>
          </a:bodyPr>
          <a:lstStyle>
            <a:lvl1pPr algn="ctr">
              <a:defRPr sz="3600"/>
            </a:lvl1pPr>
          </a:lstStyle>
          <a:p>
            <a:r>
              <a:rPr lang="en-US" dirty="0" smtClean="0"/>
              <a:t>Click to edit Section Name</a:t>
            </a:r>
            <a:endParaRPr lang="en-US" dirty="0"/>
          </a:p>
        </p:txBody>
      </p:sp>
      <p:sp>
        <p:nvSpPr>
          <p:cNvPr id="6" name="Picture Placeholder 9"/>
          <p:cNvSpPr>
            <a:spLocks noGrp="1"/>
          </p:cNvSpPr>
          <p:nvPr>
            <p:ph type="pic" sz="quarter" idx="13" hasCustomPrompt="1"/>
          </p:nvPr>
        </p:nvSpPr>
        <p:spPr>
          <a:xfrm>
            <a:off x="3597642" y="965211"/>
            <a:ext cx="1892594" cy="1841035"/>
          </a:xfrm>
        </p:spPr>
        <p:txBody>
          <a:bodyPr anchor="ctr">
            <a:noAutofit/>
          </a:bodyPr>
          <a:lstStyle>
            <a:lvl1pPr marL="0" indent="0" algn="ctr">
              <a:buNone/>
              <a:defRPr sz="1600" baseline="0">
                <a:solidFill>
                  <a:schemeClr val="bg1"/>
                </a:solidFill>
              </a:defRPr>
            </a:lvl1pPr>
          </a:lstStyle>
          <a:p>
            <a:r>
              <a:rPr lang="en-US" dirty="0" smtClean="0"/>
              <a:t>Insert icon from the NexJ Icon Set</a:t>
            </a:r>
            <a:endParaRPr lang="en-US" dirty="0"/>
          </a:p>
        </p:txBody>
      </p:sp>
    </p:spTree>
    <p:extLst>
      <p:ext uri="{BB962C8B-B14F-4D97-AF65-F5344CB8AC3E}">
        <p14:creationId xmlns:p14="http://schemas.microsoft.com/office/powerpoint/2010/main" val="5409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6" name="Rectangle 5"/>
          <p:cNvSpPr/>
          <p:nvPr userDrawn="1"/>
        </p:nvSpPr>
        <p:spPr>
          <a:xfrm>
            <a:off x="0" y="12526"/>
            <a:ext cx="9144000" cy="828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p:nvPr>
        </p:nvSpPr>
        <p:spPr>
          <a:xfrm>
            <a:off x="0" y="0"/>
            <a:ext cx="9144000" cy="828000"/>
          </a:xfrm>
        </p:spPr>
        <p:txBody>
          <a:bodyPr lIns="180000">
            <a:normAutofit/>
          </a:bodyPr>
          <a:lstStyle>
            <a:lvl1pPr>
              <a:defRPr sz="2800">
                <a:solidFill>
                  <a:schemeClr val="bg1"/>
                </a:solidFill>
              </a:defRPr>
            </a:lvl1pPr>
          </a:lstStyle>
          <a:p>
            <a:r>
              <a:rPr lang="en-US" smtClean="0"/>
              <a:t>Click to edit Master title style</a:t>
            </a:r>
            <a:endParaRPr lang="en-US" dirty="0"/>
          </a:p>
        </p:txBody>
      </p:sp>
      <p:sp>
        <p:nvSpPr>
          <p:cNvPr id="8" name="Rectangle 7"/>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8190225" y="5485268"/>
            <a:ext cx="942975" cy="215444"/>
          </a:xfrm>
          <a:prstGeom prst="rect">
            <a:avLst/>
          </a:prstGeom>
          <a:noFill/>
        </p:spPr>
        <p:txBody>
          <a:bodyPr wrap="square" rtlCol="0">
            <a:spAutoFit/>
          </a:bodyPr>
          <a:lstStyle/>
          <a:p>
            <a:pPr algn="r"/>
            <a:fld id="{4FA0A542-0EDD-254A-AC3B-D65A28561D92}"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43002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sic Layout w/ Bullets">
    <p:spTree>
      <p:nvGrpSpPr>
        <p:cNvPr id="1" name=""/>
        <p:cNvGrpSpPr/>
        <p:nvPr/>
      </p:nvGrpSpPr>
      <p:grpSpPr>
        <a:xfrm>
          <a:off x="0" y="0"/>
          <a:ext cx="0" cy="0"/>
          <a:chOff x="0" y="0"/>
          <a:chExt cx="0" cy="0"/>
        </a:xfrm>
      </p:grpSpPr>
      <p:sp>
        <p:nvSpPr>
          <p:cNvPr id="2" name="Title 1"/>
          <p:cNvSpPr>
            <a:spLocks noGrp="1"/>
          </p:cNvSpPr>
          <p:nvPr>
            <p:ph type="title"/>
          </p:nvPr>
        </p:nvSpPr>
        <p:spPr>
          <a:xfrm>
            <a:off x="29709" y="74"/>
            <a:ext cx="9110616" cy="82792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2505" y="1057893"/>
            <a:ext cx="8758990" cy="4099896"/>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Rectangle 7"/>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userDrawn="1"/>
        </p:nvSpPr>
        <p:spPr>
          <a:xfrm>
            <a:off x="7443787" y="5490556"/>
            <a:ext cx="1685925" cy="215444"/>
          </a:xfrm>
          <a:prstGeom prst="rect">
            <a:avLst/>
          </a:prstGeom>
          <a:noFill/>
        </p:spPr>
        <p:txBody>
          <a:bodyPr wrap="square" rtlCol="0">
            <a:spAutoFit/>
          </a:bodyPr>
          <a:lstStyle/>
          <a:p>
            <a:pPr algn="r"/>
            <a:fld id="{EE47E170-9479-344A-9424-79DA1740BF01}"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589542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Layout w/ Bullets &amp; Takeaway">
    <p:spTree>
      <p:nvGrpSpPr>
        <p:cNvPr id="1" name=""/>
        <p:cNvGrpSpPr/>
        <p:nvPr/>
      </p:nvGrpSpPr>
      <p:grpSpPr>
        <a:xfrm>
          <a:off x="0" y="0"/>
          <a:ext cx="0" cy="0"/>
          <a:chOff x="0" y="0"/>
          <a:chExt cx="0" cy="0"/>
        </a:xfrm>
      </p:grpSpPr>
      <p:sp>
        <p:nvSpPr>
          <p:cNvPr id="6" name="Rectangle 5"/>
          <p:cNvSpPr/>
          <p:nvPr userDrawn="1"/>
        </p:nvSpPr>
        <p:spPr>
          <a:xfrm>
            <a:off x="0" y="12526"/>
            <a:ext cx="9144000" cy="828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p:nvPr>
        </p:nvSpPr>
        <p:spPr>
          <a:xfrm>
            <a:off x="0" y="0"/>
            <a:ext cx="9144000" cy="828000"/>
          </a:xfrm>
        </p:spPr>
        <p:txBody>
          <a:bodyPr lIns="180000">
            <a:normAutofit/>
          </a:bodyPr>
          <a:lstStyle>
            <a:lvl1pPr>
              <a:defRPr sz="2800">
                <a:solidFill>
                  <a:schemeClr val="bg1"/>
                </a:solidFill>
              </a:defRPr>
            </a:lvl1pPr>
          </a:lstStyle>
          <a:p>
            <a:r>
              <a:rPr lang="en-US" smtClean="0"/>
              <a:t>Click to edit Master title style</a:t>
            </a:r>
            <a:endParaRPr lang="en-US" dirty="0"/>
          </a:p>
        </p:txBody>
      </p:sp>
      <p:sp>
        <p:nvSpPr>
          <p:cNvPr id="8" name="Rectangle 7"/>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6528" y="4993107"/>
            <a:ext cx="9144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1" name="Text Placeholder 7"/>
          <p:cNvSpPr>
            <a:spLocks noGrp="1"/>
          </p:cNvSpPr>
          <p:nvPr>
            <p:ph type="body" sz="quarter" idx="14" hasCustomPrompt="1"/>
          </p:nvPr>
        </p:nvSpPr>
        <p:spPr>
          <a:xfrm>
            <a:off x="14288" y="5081270"/>
            <a:ext cx="9144000"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2" name="Content Placeholder 2"/>
          <p:cNvSpPr>
            <a:spLocks noGrp="1"/>
          </p:cNvSpPr>
          <p:nvPr>
            <p:ph idx="1"/>
          </p:nvPr>
        </p:nvSpPr>
        <p:spPr>
          <a:xfrm>
            <a:off x="192505" y="1057893"/>
            <a:ext cx="8758990" cy="3806010"/>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extBox 2"/>
          <p:cNvSpPr txBox="1"/>
          <p:nvPr userDrawn="1"/>
        </p:nvSpPr>
        <p:spPr>
          <a:xfrm>
            <a:off x="7508697" y="5486404"/>
            <a:ext cx="1643063" cy="215444"/>
          </a:xfrm>
          <a:prstGeom prst="rect">
            <a:avLst/>
          </a:prstGeom>
          <a:noFill/>
        </p:spPr>
        <p:txBody>
          <a:bodyPr wrap="square" rtlCol="0">
            <a:spAutoFit/>
          </a:bodyPr>
          <a:lstStyle/>
          <a:p>
            <a:pPr algn="r"/>
            <a:fld id="{7FC9C3E1-C954-964E-A145-4243038ADB05}"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550143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Card Layout">
    <p:spTree>
      <p:nvGrpSpPr>
        <p:cNvPr id="1" name=""/>
        <p:cNvGrpSpPr/>
        <p:nvPr/>
      </p:nvGrpSpPr>
      <p:grpSpPr>
        <a:xfrm>
          <a:off x="0" y="0"/>
          <a:ext cx="0" cy="0"/>
          <a:chOff x="0" y="0"/>
          <a:chExt cx="0" cy="0"/>
        </a:xfrm>
      </p:grpSpPr>
      <p:sp>
        <p:nvSpPr>
          <p:cNvPr id="6" name="Rectangle 5"/>
          <p:cNvSpPr/>
          <p:nvPr userDrawn="1"/>
        </p:nvSpPr>
        <p:spPr>
          <a:xfrm>
            <a:off x="0" y="12526"/>
            <a:ext cx="9144000" cy="828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title"/>
          </p:nvPr>
        </p:nvSpPr>
        <p:spPr>
          <a:xfrm>
            <a:off x="0" y="0"/>
            <a:ext cx="9144000" cy="828000"/>
          </a:xfrm>
        </p:spPr>
        <p:txBody>
          <a:bodyPr lIns="180000">
            <a:normAutofit/>
          </a:bodyPr>
          <a:lstStyle>
            <a:lvl1pPr>
              <a:defRPr sz="2800">
                <a:solidFill>
                  <a:schemeClr val="bg1"/>
                </a:solidFill>
              </a:defRPr>
            </a:lvl1pPr>
          </a:lstStyle>
          <a:p>
            <a:r>
              <a:rPr lang="en-US" smtClean="0"/>
              <a:t>Click to edit Master title style</a:t>
            </a:r>
            <a:endParaRPr lang="en-US" dirty="0"/>
          </a:p>
        </p:txBody>
      </p:sp>
      <p:sp>
        <p:nvSpPr>
          <p:cNvPr id="7" name="Rectangle 6"/>
          <p:cNvSpPr/>
          <p:nvPr userDrawn="1"/>
        </p:nvSpPr>
        <p:spPr>
          <a:xfrm>
            <a:off x="6528" y="838633"/>
            <a:ext cx="9144000" cy="48677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0" name="Rectangle 9"/>
          <p:cNvSpPr/>
          <p:nvPr userDrawn="1"/>
        </p:nvSpPr>
        <p:spPr>
          <a:xfrm>
            <a:off x="3600" y="3600"/>
            <a:ext cx="9146928"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8033064" y="5504844"/>
            <a:ext cx="1128712" cy="215444"/>
          </a:xfrm>
          <a:prstGeom prst="rect">
            <a:avLst/>
          </a:prstGeom>
          <a:noFill/>
        </p:spPr>
        <p:txBody>
          <a:bodyPr wrap="square" rtlCol="0">
            <a:spAutoFit/>
          </a:bodyPr>
          <a:lstStyle/>
          <a:p>
            <a:pPr algn="r"/>
            <a:fld id="{6BB7D6E0-3B2D-7749-9E84-6E158B363CF5}" type="slidenum">
              <a:rPr lang="en-US" sz="800" smtClean="0">
                <a:solidFill>
                  <a:schemeClr val="bg1">
                    <a:lumMod val="65000"/>
                  </a:schemeClr>
                </a:solidFill>
              </a:rPr>
              <a:t>‹#›</a:t>
            </a:fld>
            <a:endParaRPr lang="en-US" sz="800" dirty="0">
              <a:solidFill>
                <a:schemeClr val="bg1">
                  <a:lumMod val="65000"/>
                </a:schemeClr>
              </a:solidFill>
            </a:endParaRPr>
          </a:p>
        </p:txBody>
      </p:sp>
    </p:spTree>
    <p:extLst>
      <p:ext uri="{BB962C8B-B14F-4D97-AF65-F5344CB8AC3E}">
        <p14:creationId xmlns:p14="http://schemas.microsoft.com/office/powerpoint/2010/main" val="843901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Card Layout with Takeaway">
    <p:spTree>
      <p:nvGrpSpPr>
        <p:cNvPr id="1" name=""/>
        <p:cNvGrpSpPr/>
        <p:nvPr/>
      </p:nvGrpSpPr>
      <p:grpSpPr>
        <a:xfrm>
          <a:off x="0" y="0"/>
          <a:ext cx="0" cy="0"/>
          <a:chOff x="0" y="0"/>
          <a:chExt cx="0" cy="0"/>
        </a:xfrm>
      </p:grpSpPr>
      <p:sp>
        <p:nvSpPr>
          <p:cNvPr id="3" name="TextBox 2"/>
          <p:cNvSpPr txBox="1"/>
          <p:nvPr userDrawn="1"/>
        </p:nvSpPr>
        <p:spPr>
          <a:xfrm>
            <a:off x="8164690" y="5485268"/>
            <a:ext cx="971550" cy="215444"/>
          </a:xfrm>
          <a:prstGeom prst="rect">
            <a:avLst/>
          </a:prstGeom>
          <a:noFill/>
        </p:spPr>
        <p:txBody>
          <a:bodyPr wrap="square" rtlCol="0">
            <a:spAutoFit/>
          </a:bodyPr>
          <a:lstStyle/>
          <a:p>
            <a:pPr algn="r"/>
            <a:fld id="{513E8A3F-1401-9341-BC5F-FE14EAC3E413}" type="slidenum">
              <a:rPr lang="en-US" sz="800" smtClean="0">
                <a:solidFill>
                  <a:schemeClr val="bg1">
                    <a:lumMod val="65000"/>
                  </a:schemeClr>
                </a:solidFill>
              </a:rPr>
              <a:t>‹#›</a:t>
            </a:fld>
            <a:endParaRPr lang="en-US" sz="800" dirty="0">
              <a:solidFill>
                <a:schemeClr val="bg1">
                  <a:lumMod val="65000"/>
                </a:schemeClr>
              </a:solidFill>
            </a:endParaRPr>
          </a:p>
        </p:txBody>
      </p:sp>
      <p:sp>
        <p:nvSpPr>
          <p:cNvPr id="6" name="Rectangle 5"/>
          <p:cNvSpPr/>
          <p:nvPr userDrawn="1"/>
        </p:nvSpPr>
        <p:spPr>
          <a:xfrm>
            <a:off x="0" y="12526"/>
            <a:ext cx="9144000" cy="828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smtClean="0">
              <a:ln>
                <a:noFill/>
              </a:ln>
              <a:solidFill>
                <a:srgbClr val="FFFFFF"/>
              </a:solidFill>
              <a:effectLst/>
              <a:uLnTx/>
              <a:uFillTx/>
              <a:latin typeface="Roboto Light"/>
              <a:ea typeface=""/>
              <a:cs typeface=""/>
            </a:endParaRPr>
          </a:p>
        </p:txBody>
      </p:sp>
      <p:sp>
        <p:nvSpPr>
          <p:cNvPr id="2" name="Title 1"/>
          <p:cNvSpPr>
            <a:spLocks noGrp="1"/>
          </p:cNvSpPr>
          <p:nvPr>
            <p:ph type="title"/>
          </p:nvPr>
        </p:nvSpPr>
        <p:spPr>
          <a:xfrm>
            <a:off x="0" y="0"/>
            <a:ext cx="9144000" cy="828000"/>
          </a:xfrm>
        </p:spPr>
        <p:txBody>
          <a:bodyPr lIns="180000">
            <a:normAutofit/>
          </a:bodyPr>
          <a:lstStyle>
            <a:lvl1pPr>
              <a:defRPr sz="2800">
                <a:solidFill>
                  <a:schemeClr val="bg1"/>
                </a:solidFill>
              </a:defRPr>
            </a:lvl1pPr>
          </a:lstStyle>
          <a:p>
            <a:r>
              <a:rPr lang="en-US" smtClean="0"/>
              <a:t>Click to edit Master title style</a:t>
            </a:r>
            <a:endParaRPr lang="en-US" dirty="0"/>
          </a:p>
        </p:txBody>
      </p:sp>
      <p:sp>
        <p:nvSpPr>
          <p:cNvPr id="7" name="Rectangle 6"/>
          <p:cNvSpPr/>
          <p:nvPr userDrawn="1"/>
        </p:nvSpPr>
        <p:spPr>
          <a:xfrm>
            <a:off x="6528" y="828001"/>
            <a:ext cx="9144000" cy="4143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7"/>
          <p:cNvSpPr>
            <a:spLocks noGrp="1"/>
          </p:cNvSpPr>
          <p:nvPr>
            <p:ph type="body" sz="quarter" idx="14" hasCustomPrompt="1"/>
          </p:nvPr>
        </p:nvSpPr>
        <p:spPr>
          <a:xfrm>
            <a:off x="0" y="5101045"/>
            <a:ext cx="9144000"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0" name="Rectangle 9"/>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323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Layout">
    <p:spTree>
      <p:nvGrpSpPr>
        <p:cNvPr id="1" name=""/>
        <p:cNvGrpSpPr/>
        <p:nvPr/>
      </p:nvGrpSpPr>
      <p:grpSpPr>
        <a:xfrm>
          <a:off x="0" y="0"/>
          <a:ext cx="0" cy="0"/>
          <a:chOff x="0" y="0"/>
          <a:chExt cx="0" cy="0"/>
        </a:xfrm>
      </p:grpSpPr>
      <p:sp>
        <p:nvSpPr>
          <p:cNvPr id="7" name="Rectangle 6"/>
          <p:cNvSpPr/>
          <p:nvPr userDrawn="1"/>
        </p:nvSpPr>
        <p:spPr>
          <a:xfrm>
            <a:off x="0" y="20123"/>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0" y="628611"/>
            <a:ext cx="9115940" cy="482858"/>
          </a:xfrm>
        </p:spPr>
        <p:txBody>
          <a:bodyPr>
            <a:normAutofit/>
          </a:bodyPr>
          <a:lstStyle>
            <a:lvl1pPr marL="0" indent="0">
              <a:buNone/>
              <a:defRPr sz="1800" b="0" i="0" baseline="0">
                <a:solidFill>
                  <a:schemeClr val="bg1"/>
                </a:solidFill>
                <a:latin typeface="Segoe UI Light" charset="0"/>
                <a:ea typeface="Segoe UI Light" charset="0"/>
                <a:cs typeface="Segoe UI Light"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9" name="Rectangle 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901503" y="5485268"/>
            <a:ext cx="1228725" cy="215444"/>
          </a:xfrm>
          <a:prstGeom prst="rect">
            <a:avLst/>
          </a:prstGeom>
          <a:noFill/>
        </p:spPr>
        <p:txBody>
          <a:bodyPr wrap="square" rtlCol="0">
            <a:spAutoFit/>
          </a:bodyPr>
          <a:lstStyle/>
          <a:p>
            <a:pPr algn="r"/>
            <a:fld id="{E8209BCC-9B75-2941-8623-3BB17AF95D08}" type="slidenum">
              <a:rPr lang="en-US" sz="800" smtClean="0">
                <a:solidFill>
                  <a:schemeClr val="bg1">
                    <a:lumMod val="65000"/>
                  </a:schemeClr>
                </a:solidFill>
              </a:rPr>
              <a:t>‹#›</a:t>
            </a:fld>
            <a:endParaRPr lang="en-US" sz="800" dirty="0">
              <a:solidFill>
                <a:schemeClr val="bg1">
                  <a:lumMod val="65000"/>
                </a:schemeClr>
              </a:solidFill>
            </a:endParaRPr>
          </a:p>
        </p:txBody>
      </p:sp>
    </p:spTree>
    <p:extLst>
      <p:ext uri="{BB962C8B-B14F-4D97-AF65-F5344CB8AC3E}">
        <p14:creationId xmlns:p14="http://schemas.microsoft.com/office/powerpoint/2010/main" val="1033498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title Layout  w/ Bullets">
    <p:spTree>
      <p:nvGrpSpPr>
        <p:cNvPr id="1" name=""/>
        <p:cNvGrpSpPr/>
        <p:nvPr/>
      </p:nvGrpSpPr>
      <p:grpSpPr>
        <a:xfrm>
          <a:off x="0" y="0"/>
          <a:ext cx="0" cy="0"/>
          <a:chOff x="0" y="0"/>
          <a:chExt cx="0" cy="0"/>
        </a:xfrm>
      </p:grpSpPr>
      <p:sp>
        <p:nvSpPr>
          <p:cNvPr id="4" name="TextBox 3"/>
          <p:cNvSpPr txBox="1"/>
          <p:nvPr userDrawn="1"/>
        </p:nvSpPr>
        <p:spPr>
          <a:xfrm>
            <a:off x="7758628" y="5490556"/>
            <a:ext cx="1357312" cy="215444"/>
          </a:xfrm>
          <a:prstGeom prst="rect">
            <a:avLst/>
          </a:prstGeom>
          <a:noFill/>
        </p:spPr>
        <p:txBody>
          <a:bodyPr wrap="square" rtlCol="0">
            <a:spAutoFit/>
          </a:bodyPr>
          <a:lstStyle/>
          <a:p>
            <a:pPr algn="r"/>
            <a:fld id="{DE3879CF-A9AE-5C4C-812E-9CA9115D9CA6}" type="slidenum">
              <a:rPr lang="en-US" sz="800" smtClean="0">
                <a:solidFill>
                  <a:schemeClr val="bg1">
                    <a:lumMod val="65000"/>
                  </a:schemeClr>
                </a:solidFill>
              </a:rPr>
              <a:t>‹#›</a:t>
            </a:fld>
            <a:endParaRPr lang="en-US" sz="800" dirty="0">
              <a:solidFill>
                <a:schemeClr val="bg1">
                  <a:lumMod val="65000"/>
                </a:schemeClr>
              </a:solidFill>
            </a:endParaRPr>
          </a:p>
        </p:txBody>
      </p:sp>
      <p:sp>
        <p:nvSpPr>
          <p:cNvPr id="7" name="Rectangle 6"/>
          <p:cNvSpPr/>
          <p:nvPr userDrawn="1"/>
        </p:nvSpPr>
        <p:spPr>
          <a:xfrm>
            <a:off x="0" y="20123"/>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0" y="628611"/>
            <a:ext cx="9115940" cy="482858"/>
          </a:xfrm>
        </p:spPr>
        <p:txBody>
          <a:bodyPr>
            <a:normAutofit/>
          </a:bodyPr>
          <a:lstStyle>
            <a:lvl1pPr marL="0" indent="0">
              <a:buNone/>
              <a:defRPr sz="1800" b="0" i="0" baseline="0">
                <a:solidFill>
                  <a:schemeClr val="bg1"/>
                </a:solidFill>
                <a:latin typeface="Segoe UI Light" charset="0"/>
                <a:ea typeface="Segoe UI Light" charset="0"/>
                <a:cs typeface="Segoe UI Light"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3" name="Content Placeholder 2"/>
          <p:cNvSpPr>
            <a:spLocks noGrp="1"/>
          </p:cNvSpPr>
          <p:nvPr>
            <p:ph idx="1"/>
          </p:nvPr>
        </p:nvSpPr>
        <p:spPr>
          <a:xfrm>
            <a:off x="192505" y="1300164"/>
            <a:ext cx="8758990" cy="4014786"/>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Rectangle 9"/>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7618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 Layout w/ Bullets &amp; Takeaway">
    <p:spTree>
      <p:nvGrpSpPr>
        <p:cNvPr id="1" name=""/>
        <p:cNvGrpSpPr/>
        <p:nvPr/>
      </p:nvGrpSpPr>
      <p:grpSpPr>
        <a:xfrm>
          <a:off x="0" y="0"/>
          <a:ext cx="0" cy="0"/>
          <a:chOff x="0" y="0"/>
          <a:chExt cx="0" cy="0"/>
        </a:xfrm>
      </p:grpSpPr>
      <p:sp>
        <p:nvSpPr>
          <p:cNvPr id="9" name="Rectangle 8"/>
          <p:cNvSpPr/>
          <p:nvPr userDrawn="1"/>
        </p:nvSpPr>
        <p:spPr>
          <a:xfrm>
            <a:off x="6528" y="4993107"/>
            <a:ext cx="9144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userDrawn="1"/>
        </p:nvSpPr>
        <p:spPr>
          <a:xfrm>
            <a:off x="7843837" y="5486747"/>
            <a:ext cx="1300163" cy="215444"/>
          </a:xfrm>
          <a:prstGeom prst="rect">
            <a:avLst/>
          </a:prstGeom>
          <a:noFill/>
        </p:spPr>
        <p:txBody>
          <a:bodyPr wrap="square" rtlCol="0">
            <a:spAutoFit/>
          </a:bodyPr>
          <a:lstStyle/>
          <a:p>
            <a:pPr algn="r"/>
            <a:fld id="{2D3A1069-B795-474D-9004-0C5898C34879}" type="slidenum">
              <a:rPr lang="en-US" sz="800" smtClean="0">
                <a:solidFill>
                  <a:schemeClr val="bg1">
                    <a:lumMod val="65000"/>
                  </a:schemeClr>
                </a:solidFill>
              </a:rPr>
              <a:pPr algn="r"/>
              <a:t>‹#›</a:t>
            </a:fld>
            <a:endParaRPr lang="en-US" sz="800" dirty="0">
              <a:solidFill>
                <a:schemeClr val="bg1">
                  <a:lumMod val="65000"/>
                </a:schemeClr>
              </a:solidFill>
            </a:endParaRPr>
          </a:p>
        </p:txBody>
      </p:sp>
      <p:sp>
        <p:nvSpPr>
          <p:cNvPr id="7" name="Rectangle 6"/>
          <p:cNvSpPr/>
          <p:nvPr userDrawn="1"/>
        </p:nvSpPr>
        <p:spPr>
          <a:xfrm>
            <a:off x="0" y="20123"/>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0" y="628611"/>
            <a:ext cx="9144000" cy="482858"/>
          </a:xfrm>
        </p:spPr>
        <p:txBody>
          <a:bodyPr>
            <a:normAutofit/>
          </a:bodyPr>
          <a:lstStyle>
            <a:lvl1pPr marL="0" indent="0">
              <a:buNone/>
              <a:defRPr sz="1800" b="0" i="0" baseline="0">
                <a:solidFill>
                  <a:schemeClr val="bg1"/>
                </a:solidFill>
                <a:latin typeface="Segoe UI Light" charset="0"/>
                <a:ea typeface="Segoe UI Light" charset="0"/>
                <a:cs typeface="Segoe UI Light"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3" name="Content Placeholder 2"/>
          <p:cNvSpPr>
            <a:spLocks noGrp="1"/>
          </p:cNvSpPr>
          <p:nvPr>
            <p:ph idx="1"/>
          </p:nvPr>
        </p:nvSpPr>
        <p:spPr>
          <a:xfrm>
            <a:off x="192505" y="1365048"/>
            <a:ext cx="8758990" cy="3333957"/>
          </a:xfrm>
        </p:spPr>
        <p:txBody>
          <a:bodyPr/>
          <a:lstStyle>
            <a:lvl1pPr marL="171450" indent="-171450">
              <a:buClr>
                <a:schemeClr val="accent2"/>
              </a:buClr>
              <a:buFont typeface="LucidaGrande" charset="0"/>
              <a:buChar char="‣"/>
              <a:defRPr/>
            </a:lvl1pPr>
            <a:lvl2pPr>
              <a:buClr>
                <a:schemeClr val="bg1">
                  <a:lumMod val="65000"/>
                </a:schemeClr>
              </a:buClr>
              <a:defRPr/>
            </a:lvl2pPr>
            <a:lvl3pPr marL="857250" indent="-171450">
              <a:buClr>
                <a:schemeClr val="bg1">
                  <a:lumMod val="75000"/>
                </a:schemeClr>
              </a:buClr>
              <a:buSzPct val="80000"/>
              <a:buFont typeface="LucidaGrande" charset="0"/>
              <a:buChar char="⇢"/>
              <a:defRPr/>
            </a:lvl3pPr>
            <a:lvl4pPr marL="1200150" indent="-171450">
              <a:buClr>
                <a:schemeClr val="bg1">
                  <a:lumMod val="65000"/>
                </a:schemeClr>
              </a:buClr>
              <a:buFont typeface="LucidaGrande"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0" name="Text Placeholder 7"/>
          <p:cNvSpPr>
            <a:spLocks noGrp="1"/>
          </p:cNvSpPr>
          <p:nvPr>
            <p:ph type="body" sz="quarter" idx="14" hasCustomPrompt="1"/>
          </p:nvPr>
        </p:nvSpPr>
        <p:spPr>
          <a:xfrm>
            <a:off x="0" y="5101045"/>
            <a:ext cx="9144000"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3" name="Rectangle 12"/>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0519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Card Layout">
    <p:spTree>
      <p:nvGrpSpPr>
        <p:cNvPr id="1" name=""/>
        <p:cNvGrpSpPr/>
        <p:nvPr/>
      </p:nvGrpSpPr>
      <p:grpSpPr>
        <a:xfrm>
          <a:off x="0" y="0"/>
          <a:ext cx="0" cy="0"/>
          <a:chOff x="0" y="0"/>
          <a:chExt cx="0" cy="0"/>
        </a:xfrm>
      </p:grpSpPr>
      <p:sp>
        <p:nvSpPr>
          <p:cNvPr id="7" name="Rectangle 6"/>
          <p:cNvSpPr/>
          <p:nvPr userDrawn="1"/>
        </p:nvSpPr>
        <p:spPr>
          <a:xfrm>
            <a:off x="0" y="20123"/>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0" y="628611"/>
            <a:ext cx="9115940" cy="482858"/>
          </a:xfrm>
        </p:spPr>
        <p:txBody>
          <a:bodyPr>
            <a:normAutofit/>
          </a:bodyPr>
          <a:lstStyle>
            <a:lvl1pPr marL="0" indent="0">
              <a:buNone/>
              <a:defRPr sz="1800" b="0" i="0" baseline="0">
                <a:solidFill>
                  <a:schemeClr val="bg1"/>
                </a:solidFill>
                <a:latin typeface="Segoe UI Light" charset="0"/>
                <a:ea typeface="Segoe UI Light" charset="0"/>
                <a:cs typeface="Segoe UI Light"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9" name="Rectangle 8"/>
          <p:cNvSpPr/>
          <p:nvPr userDrawn="1"/>
        </p:nvSpPr>
        <p:spPr>
          <a:xfrm>
            <a:off x="6528" y="1100123"/>
            <a:ext cx="9144000" cy="462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2" name="Rectangle 11"/>
          <p:cNvSpPr/>
          <p:nvPr userDrawn="1"/>
        </p:nvSpPr>
        <p:spPr>
          <a:xfrm>
            <a:off x="3600" y="3600"/>
            <a:ext cx="9146928"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790176" y="5500290"/>
            <a:ext cx="1371600" cy="215444"/>
          </a:xfrm>
          <a:prstGeom prst="rect">
            <a:avLst/>
          </a:prstGeom>
          <a:noFill/>
        </p:spPr>
        <p:txBody>
          <a:bodyPr wrap="square" rtlCol="0">
            <a:spAutoFit/>
          </a:bodyPr>
          <a:lstStyle/>
          <a:p>
            <a:pPr algn="r"/>
            <a:fld id="{78A56835-4AED-9B48-84F2-EE1CB40CD93C}"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90202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imple w/ Client Log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3600000"/>
          </a:xfrm>
          <a:prstGeom prst="rect">
            <a:avLst/>
          </a:prstGeom>
        </p:spPr>
      </p:pic>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539" y="1164567"/>
            <a:ext cx="8464462" cy="702974"/>
          </a:xfrm>
        </p:spPr>
        <p:txBody>
          <a:bodyPr lIns="0" rIns="0" anchor="ctr">
            <a:normAutofit/>
          </a:bodyPr>
          <a:lstStyle>
            <a:lvl1pPr algn="ctr">
              <a:defRPr sz="40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9" name="Text Placeholder 8"/>
          <p:cNvSpPr>
            <a:spLocks noGrp="1"/>
          </p:cNvSpPr>
          <p:nvPr>
            <p:ph type="body" sz="quarter" idx="13" hasCustomPrompt="1"/>
          </p:nvPr>
        </p:nvSpPr>
        <p:spPr>
          <a:xfrm>
            <a:off x="1718145" y="2025420"/>
            <a:ext cx="5683250" cy="369332"/>
          </a:xfrm>
        </p:spPr>
        <p:txBody>
          <a:bodyPr lIns="0" rIns="0" anchor="ctr">
            <a:spAutoFit/>
          </a:bodyPr>
          <a:lstStyle>
            <a:lvl1pPr marL="0" indent="0" algn="ctr">
              <a:buNone/>
              <a:defRPr sz="18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1718145" y="2354892"/>
            <a:ext cx="5683250" cy="338554"/>
          </a:xfrm>
        </p:spPr>
        <p:txBody>
          <a:bodyPr lIns="0" rIns="0">
            <a:spAutoFit/>
          </a:bodyPr>
          <a:lstStyle>
            <a:lvl1pPr marL="0" indent="0" algn="ctr">
              <a:buNone/>
              <a:defRPr sz="16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cxnSp>
        <p:nvCxnSpPr>
          <p:cNvPr id="16" name="Straight Connector 15"/>
          <p:cNvCxnSpPr/>
          <p:nvPr userDrawn="1"/>
        </p:nvCxnSpPr>
        <p:spPr>
          <a:xfrm flipH="1">
            <a:off x="3314701" y="3960332"/>
            <a:ext cx="20235" cy="1439392"/>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19" name="Date Placeholder 3"/>
          <p:cNvSpPr txBox="1">
            <a:spLocks/>
          </p:cNvSpPr>
          <p:nvPr userDrawn="1"/>
        </p:nvSpPr>
        <p:spPr>
          <a:xfrm>
            <a:off x="4101210" y="3974620"/>
            <a:ext cx="2095334" cy="314683"/>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smtClean="0">
                <a:solidFill>
                  <a:schemeClr val="tx1"/>
                </a:solidFill>
              </a:rPr>
              <a:t>Presentation for</a:t>
            </a:r>
            <a:endParaRPr lang="en-US" sz="1100" dirty="0">
              <a:solidFill>
                <a:schemeClr val="tx1"/>
              </a:solidFill>
            </a:endParaRPr>
          </a:p>
        </p:txBody>
      </p:sp>
      <p:sp>
        <p:nvSpPr>
          <p:cNvPr id="20"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21" name="Picture Placeholder 9"/>
          <p:cNvSpPr>
            <a:spLocks noGrp="1"/>
          </p:cNvSpPr>
          <p:nvPr>
            <p:ph type="pic" sz="quarter" idx="16" hasCustomPrompt="1"/>
          </p:nvPr>
        </p:nvSpPr>
        <p:spPr>
          <a:xfrm>
            <a:off x="4185144" y="4306267"/>
            <a:ext cx="3658694" cy="1054975"/>
          </a:xfrm>
        </p:spPr>
        <p:txBody>
          <a:bodyPr anchor="ctr">
            <a:noAutofit/>
          </a:bodyPr>
          <a:lstStyle>
            <a:lvl1pPr marL="0" indent="0" algn="ctr">
              <a:buNone/>
              <a:defRPr sz="1200" baseline="0">
                <a:solidFill>
                  <a:schemeClr val="bg1">
                    <a:lumMod val="50000"/>
                  </a:schemeClr>
                </a:solidFill>
              </a:defRPr>
            </a:lvl1pPr>
          </a:lstStyle>
          <a:p>
            <a:r>
              <a:rPr lang="en-US" smtClean="0"/>
              <a:t>Insert client logo here</a:t>
            </a:r>
            <a:endParaRPr lang="en-US" dirty="0"/>
          </a:p>
        </p:txBody>
      </p:sp>
    </p:spTree>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title Card Layout w/ Takeaway">
    <p:spTree>
      <p:nvGrpSpPr>
        <p:cNvPr id="1" name=""/>
        <p:cNvGrpSpPr/>
        <p:nvPr/>
      </p:nvGrpSpPr>
      <p:grpSpPr>
        <a:xfrm>
          <a:off x="0" y="0"/>
          <a:ext cx="0" cy="0"/>
          <a:chOff x="0" y="0"/>
          <a:chExt cx="0" cy="0"/>
        </a:xfrm>
      </p:grpSpPr>
      <p:sp>
        <p:nvSpPr>
          <p:cNvPr id="3" name="TextBox 2"/>
          <p:cNvSpPr txBox="1"/>
          <p:nvPr userDrawn="1"/>
        </p:nvSpPr>
        <p:spPr>
          <a:xfrm>
            <a:off x="7330002" y="5490556"/>
            <a:ext cx="1785938" cy="215444"/>
          </a:xfrm>
          <a:prstGeom prst="rect">
            <a:avLst/>
          </a:prstGeom>
          <a:noFill/>
        </p:spPr>
        <p:txBody>
          <a:bodyPr wrap="square" rtlCol="0">
            <a:spAutoFit/>
          </a:bodyPr>
          <a:lstStyle/>
          <a:p>
            <a:pPr algn="r"/>
            <a:fld id="{D5C244FA-2640-7343-9E57-9C5283D38513}" type="slidenum">
              <a:rPr lang="en-US" sz="800" smtClean="0">
                <a:solidFill>
                  <a:schemeClr val="bg1">
                    <a:lumMod val="65000"/>
                  </a:schemeClr>
                </a:solidFill>
              </a:rPr>
              <a:pPr algn="r"/>
              <a:t>‹#›</a:t>
            </a:fld>
            <a:endParaRPr lang="en-US" sz="800" dirty="0">
              <a:solidFill>
                <a:schemeClr val="bg1">
                  <a:lumMod val="65000"/>
                </a:schemeClr>
              </a:solidFill>
            </a:endParaRPr>
          </a:p>
        </p:txBody>
      </p:sp>
      <p:sp>
        <p:nvSpPr>
          <p:cNvPr id="7" name="Rectangle 6"/>
          <p:cNvSpPr/>
          <p:nvPr userDrawn="1"/>
        </p:nvSpPr>
        <p:spPr>
          <a:xfrm>
            <a:off x="0" y="20123"/>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0" y="628611"/>
            <a:ext cx="9144000" cy="482858"/>
          </a:xfrm>
        </p:spPr>
        <p:txBody>
          <a:bodyPr>
            <a:normAutofit/>
          </a:bodyPr>
          <a:lstStyle>
            <a:lvl1pPr marL="0" indent="0">
              <a:buNone/>
              <a:defRPr sz="1800" b="0" i="0" baseline="0">
                <a:solidFill>
                  <a:schemeClr val="bg1"/>
                </a:solidFill>
                <a:latin typeface="Segoe UI Light" charset="0"/>
                <a:ea typeface="Segoe UI Light" charset="0"/>
                <a:cs typeface="Segoe UI Light"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9" name="Rectangle 8"/>
          <p:cNvSpPr/>
          <p:nvPr userDrawn="1"/>
        </p:nvSpPr>
        <p:spPr>
          <a:xfrm>
            <a:off x="6528" y="1100123"/>
            <a:ext cx="9144000" cy="38710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7"/>
          <p:cNvSpPr>
            <a:spLocks noGrp="1"/>
          </p:cNvSpPr>
          <p:nvPr>
            <p:ph type="body" sz="quarter" idx="14" hasCustomPrompt="1"/>
          </p:nvPr>
        </p:nvSpPr>
        <p:spPr>
          <a:xfrm>
            <a:off x="0" y="5101045"/>
            <a:ext cx="9115940"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2" name="Rectangle 11"/>
          <p:cNvSpPr/>
          <p:nvPr userDrawn="1"/>
        </p:nvSpPr>
        <p:spPr>
          <a:xfrm>
            <a:off x="3600" y="3600"/>
            <a:ext cx="91404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89712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Diagram Layout ">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5788"/>
          </a:xfrm>
        </p:spPr>
        <p:txBody>
          <a:bodyPr lIns="180000">
            <a:normAutofit/>
          </a:bodyPr>
          <a:lstStyle>
            <a:lvl1pPr>
              <a:defRPr sz="2400">
                <a:solidFill>
                  <a:schemeClr val="bg1"/>
                </a:solidFill>
              </a:defRPr>
            </a:lvl1pPr>
          </a:lstStyle>
          <a:p>
            <a:r>
              <a:rPr lang="en-US" smtClean="0"/>
              <a:t>Click to edit Master title style</a:t>
            </a:r>
            <a:endParaRPr lang="en-US" dirty="0"/>
          </a:p>
        </p:txBody>
      </p:sp>
      <p:sp>
        <p:nvSpPr>
          <p:cNvPr id="5" name="Rectangle 4"/>
          <p:cNvSpPr/>
          <p:nvPr userDrawn="1"/>
        </p:nvSpPr>
        <p:spPr>
          <a:xfrm>
            <a:off x="6528" y="586650"/>
            <a:ext cx="9137472" cy="115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669347" y="5490556"/>
            <a:ext cx="1463853" cy="215444"/>
          </a:xfrm>
          <a:prstGeom prst="rect">
            <a:avLst/>
          </a:prstGeom>
          <a:noFill/>
        </p:spPr>
        <p:txBody>
          <a:bodyPr wrap="square" rtlCol="0">
            <a:spAutoFit/>
          </a:bodyPr>
          <a:lstStyle/>
          <a:p>
            <a:pPr algn="r"/>
            <a:fld id="{C8B0D29B-6AC2-A945-A179-F42B01F24488}"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483539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Diagram Card Layout ">
    <p:spTree>
      <p:nvGrpSpPr>
        <p:cNvPr id="1" name=""/>
        <p:cNvGrpSpPr/>
        <p:nvPr/>
      </p:nvGrpSpPr>
      <p:grpSpPr>
        <a:xfrm>
          <a:off x="0" y="0"/>
          <a:ext cx="0" cy="0"/>
          <a:chOff x="0" y="0"/>
          <a:chExt cx="0" cy="0"/>
        </a:xfrm>
      </p:grpSpPr>
      <p:sp>
        <p:nvSpPr>
          <p:cNvPr id="7" name="Rectangle 6"/>
          <p:cNvSpPr/>
          <p:nvPr userDrawn="1"/>
        </p:nvSpPr>
        <p:spPr>
          <a:xfrm>
            <a:off x="6528" y="585788"/>
            <a:ext cx="9144000" cy="5120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85788"/>
          </a:xfrm>
        </p:spPr>
        <p:txBody>
          <a:bodyPr lIns="180000">
            <a:normAutofit/>
          </a:bodyPr>
          <a:lstStyle>
            <a:lvl1pPr>
              <a:defRPr sz="2400">
                <a:solidFill>
                  <a:schemeClr val="bg1"/>
                </a:solidFill>
              </a:defRPr>
            </a:lvl1pPr>
          </a:lstStyle>
          <a:p>
            <a:r>
              <a:rPr lang="en-US" smtClean="0"/>
              <a:t>Click to edit Master title style</a:t>
            </a:r>
            <a:endParaRPr lang="en-US" dirty="0"/>
          </a:p>
        </p:txBody>
      </p:sp>
      <p:sp>
        <p:nvSpPr>
          <p:cNvPr id="3" name="TextBox 2"/>
          <p:cNvSpPr txBox="1"/>
          <p:nvPr userDrawn="1"/>
        </p:nvSpPr>
        <p:spPr>
          <a:xfrm>
            <a:off x="7669347" y="5490556"/>
            <a:ext cx="1463853" cy="215444"/>
          </a:xfrm>
          <a:prstGeom prst="rect">
            <a:avLst/>
          </a:prstGeom>
          <a:noFill/>
        </p:spPr>
        <p:txBody>
          <a:bodyPr wrap="square" rtlCol="0">
            <a:spAutoFit/>
          </a:bodyPr>
          <a:lstStyle/>
          <a:p>
            <a:pPr algn="r"/>
            <a:fld id="{C8B0D29B-6AC2-A945-A179-F42B01F24488}" type="slidenum">
              <a:rPr lang="en-US" sz="800" smtClean="0">
                <a:solidFill>
                  <a:schemeClr val="bg1">
                    <a:lumMod val="65000"/>
                  </a:schemeClr>
                </a:solidFill>
              </a:rPr>
              <a:pPr algn="r"/>
              <a:t>‹#›</a:t>
            </a:fld>
            <a:endParaRPr lang="en-US" sz="800" dirty="0">
              <a:solidFill>
                <a:schemeClr val="bg1">
                  <a:lumMod val="65000"/>
                </a:schemeClr>
              </a:solidFill>
            </a:endParaRPr>
          </a:p>
        </p:txBody>
      </p:sp>
      <p:sp>
        <p:nvSpPr>
          <p:cNvPr id="6" name="Rectangle 5"/>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xJ Slide ">
    <p:spTree>
      <p:nvGrpSpPr>
        <p:cNvPr id="1" name=""/>
        <p:cNvGrpSpPr/>
        <p:nvPr/>
      </p:nvGrpSpPr>
      <p:grpSpPr>
        <a:xfrm>
          <a:off x="0" y="0"/>
          <a:ext cx="0" cy="0"/>
          <a:chOff x="0" y="0"/>
          <a:chExt cx="0" cy="0"/>
        </a:xfrm>
      </p:grpSpPr>
      <p:sp>
        <p:nvSpPr>
          <p:cNvPr id="9" name="Rectangle 8"/>
          <p:cNvSpPr/>
          <p:nvPr userDrawn="1"/>
        </p:nvSpPr>
        <p:spPr>
          <a:xfrm>
            <a:off x="6528" y="1070510"/>
            <a:ext cx="9144000" cy="4635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6528" y="0"/>
            <a:ext cx="9144000" cy="1080000"/>
            <a:chOff x="0" y="0"/>
            <a:chExt cx="9144000" cy="1080000"/>
          </a:xfrm>
        </p:grpSpPr>
        <p:sp>
          <p:nvSpPr>
            <p:cNvPr id="11" name="Rectangle 10"/>
            <p:cNvSpPr/>
            <p:nvPr userDrawn="1"/>
          </p:nvSpPr>
          <p:spPr>
            <a:xfrm>
              <a:off x="0" y="0"/>
              <a:ext cx="9144000" cy="1080000"/>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135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974" y="163230"/>
              <a:ext cx="1607906" cy="753540"/>
            </a:xfrm>
            <a:prstGeom prst="rect">
              <a:avLst/>
            </a:prstGeom>
          </p:spPr>
        </p:pic>
        <p:cxnSp>
          <p:nvCxnSpPr>
            <p:cNvPr id="13" name="Straight Connector 12"/>
            <p:cNvCxnSpPr/>
            <p:nvPr userDrawn="1"/>
          </p:nvCxnSpPr>
          <p:spPr>
            <a:xfrm>
              <a:off x="2243429" y="196770"/>
              <a:ext cx="0" cy="7200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516692" y="231644"/>
            <a:ext cx="6444177" cy="656550"/>
          </a:xfrm>
        </p:spPr>
        <p:txBody>
          <a:bodyPr/>
          <a:lstStyle>
            <a:lvl1pPr>
              <a:defRPr>
                <a:solidFill>
                  <a:schemeClr val="tx1"/>
                </a:solidFill>
              </a:defRPr>
            </a:lvl1pPr>
          </a:lstStyle>
          <a:p>
            <a:r>
              <a:rPr lang="en-US" smtClean="0"/>
              <a:t>Click to edit Master title style</a:t>
            </a:r>
            <a:endParaRPr lang="en-US" dirty="0"/>
          </a:p>
        </p:txBody>
      </p:sp>
      <p:sp>
        <p:nvSpPr>
          <p:cNvPr id="14"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6" name="Rectangle 15"/>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975912" y="5490556"/>
            <a:ext cx="1157288" cy="215444"/>
          </a:xfrm>
          <a:prstGeom prst="rect">
            <a:avLst/>
          </a:prstGeom>
          <a:noFill/>
        </p:spPr>
        <p:txBody>
          <a:bodyPr wrap="square" rtlCol="0">
            <a:spAutoFit/>
          </a:bodyPr>
          <a:lstStyle/>
          <a:p>
            <a:pPr algn="r"/>
            <a:fld id="{6E95F3E8-63C5-3D4F-8FB1-7015F40867AD}"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469610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xJ Slide with Takeaway">
    <p:spTree>
      <p:nvGrpSpPr>
        <p:cNvPr id="1" name=""/>
        <p:cNvGrpSpPr/>
        <p:nvPr/>
      </p:nvGrpSpPr>
      <p:grpSpPr>
        <a:xfrm>
          <a:off x="0" y="0"/>
          <a:ext cx="0" cy="0"/>
          <a:chOff x="0" y="0"/>
          <a:chExt cx="0" cy="0"/>
        </a:xfrm>
      </p:grpSpPr>
      <p:sp>
        <p:nvSpPr>
          <p:cNvPr id="9" name="Rectangle 8"/>
          <p:cNvSpPr/>
          <p:nvPr userDrawn="1"/>
        </p:nvSpPr>
        <p:spPr>
          <a:xfrm>
            <a:off x="6528" y="1059878"/>
            <a:ext cx="9144000" cy="39293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userDrawn="1"/>
        </p:nvGrpSpPr>
        <p:grpSpPr>
          <a:xfrm>
            <a:off x="6528" y="0"/>
            <a:ext cx="9144000" cy="1080000"/>
            <a:chOff x="0" y="0"/>
            <a:chExt cx="9144000" cy="1080000"/>
          </a:xfrm>
        </p:grpSpPr>
        <p:sp>
          <p:nvSpPr>
            <p:cNvPr id="11" name="Rectangle 10"/>
            <p:cNvSpPr/>
            <p:nvPr userDrawn="1"/>
          </p:nvSpPr>
          <p:spPr>
            <a:xfrm>
              <a:off x="0" y="0"/>
              <a:ext cx="9144000" cy="1080000"/>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135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974" y="163230"/>
              <a:ext cx="1607906" cy="753540"/>
            </a:xfrm>
            <a:prstGeom prst="rect">
              <a:avLst/>
            </a:prstGeom>
          </p:spPr>
        </p:pic>
        <p:cxnSp>
          <p:nvCxnSpPr>
            <p:cNvPr id="13" name="Straight Connector 12"/>
            <p:cNvCxnSpPr/>
            <p:nvPr userDrawn="1"/>
          </p:nvCxnSpPr>
          <p:spPr>
            <a:xfrm>
              <a:off x="2243429" y="196770"/>
              <a:ext cx="0" cy="7200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516692" y="231644"/>
            <a:ext cx="6444177" cy="656550"/>
          </a:xfrm>
        </p:spPr>
        <p:txBody>
          <a:bodyPr/>
          <a:lstStyle>
            <a:lvl1pPr>
              <a:defRPr>
                <a:solidFill>
                  <a:schemeClr val="tx1"/>
                </a:solidFill>
              </a:defRPr>
            </a:lvl1pPr>
          </a:lstStyle>
          <a:p>
            <a:r>
              <a:rPr lang="en-US" smtClean="0"/>
              <a:t>Click to edit Master title style</a:t>
            </a:r>
            <a:endParaRPr lang="en-US" dirty="0"/>
          </a:p>
        </p:txBody>
      </p:sp>
      <p:sp>
        <p:nvSpPr>
          <p:cNvPr id="15" name="Text Placeholder 7"/>
          <p:cNvSpPr>
            <a:spLocks noGrp="1"/>
          </p:cNvSpPr>
          <p:nvPr>
            <p:ph type="body" sz="quarter" idx="14" hasCustomPrompt="1"/>
          </p:nvPr>
        </p:nvSpPr>
        <p:spPr>
          <a:xfrm>
            <a:off x="0" y="5101045"/>
            <a:ext cx="9115941"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836077" y="5468676"/>
            <a:ext cx="1285875" cy="215444"/>
          </a:xfrm>
          <a:prstGeom prst="rect">
            <a:avLst/>
          </a:prstGeom>
          <a:noFill/>
        </p:spPr>
        <p:txBody>
          <a:bodyPr wrap="square" rtlCol="0">
            <a:spAutoFit/>
          </a:bodyPr>
          <a:lstStyle/>
          <a:p>
            <a:pPr algn="r"/>
            <a:fld id="{20D060FA-575E-344F-B585-236D60155EE0}"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ext uri="{BB962C8B-B14F-4D97-AF65-F5344CB8AC3E}">
        <p14:creationId xmlns:p14="http://schemas.microsoft.com/office/powerpoint/2010/main" val="1792041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Header Card Layout">
    <p:spTree>
      <p:nvGrpSpPr>
        <p:cNvPr id="1" name=""/>
        <p:cNvGrpSpPr/>
        <p:nvPr/>
      </p:nvGrpSpPr>
      <p:grpSpPr>
        <a:xfrm>
          <a:off x="0" y="0"/>
          <a:ext cx="0" cy="0"/>
          <a:chOff x="0" y="0"/>
          <a:chExt cx="0" cy="0"/>
        </a:xfrm>
      </p:grpSpPr>
      <p:sp>
        <p:nvSpPr>
          <p:cNvPr id="9" name="Rectangle 8"/>
          <p:cNvSpPr/>
          <p:nvPr userDrawn="1"/>
        </p:nvSpPr>
        <p:spPr>
          <a:xfrm>
            <a:off x="6528" y="1070510"/>
            <a:ext cx="9144000" cy="46358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6528" y="0"/>
            <a:ext cx="9144000" cy="1080000"/>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1350"/>
          </a:p>
        </p:txBody>
      </p:sp>
      <p:sp>
        <p:nvSpPr>
          <p:cNvPr id="2" name="Title 1"/>
          <p:cNvSpPr>
            <a:spLocks noGrp="1"/>
          </p:cNvSpPr>
          <p:nvPr>
            <p:ph type="title"/>
          </p:nvPr>
        </p:nvSpPr>
        <p:spPr>
          <a:xfrm>
            <a:off x="14288" y="219452"/>
            <a:ext cx="8946581" cy="656550"/>
          </a:xfrm>
        </p:spPr>
        <p:txBody>
          <a:bodyPr/>
          <a:lstStyle>
            <a:lvl1pPr>
              <a:defRPr>
                <a:solidFill>
                  <a:schemeClr val="tx1"/>
                </a:solidFill>
              </a:defRPr>
            </a:lvl1pPr>
          </a:lstStyle>
          <a:p>
            <a:r>
              <a:rPr lang="en-US" smtClean="0"/>
              <a:t>Click to edit Master title style</a:t>
            </a:r>
            <a:endParaRPr lang="en-US" dirty="0"/>
          </a:p>
        </p:txBody>
      </p:sp>
      <p:sp>
        <p:nvSpPr>
          <p:cNvPr id="14"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16" name="Rectangle 15"/>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975912" y="5490556"/>
            <a:ext cx="1157288" cy="215444"/>
          </a:xfrm>
          <a:prstGeom prst="rect">
            <a:avLst/>
          </a:prstGeom>
          <a:noFill/>
        </p:spPr>
        <p:txBody>
          <a:bodyPr wrap="square" rtlCol="0">
            <a:spAutoFit/>
          </a:bodyPr>
          <a:lstStyle/>
          <a:p>
            <a:pPr algn="r"/>
            <a:fld id="{6E95F3E8-63C5-3D4F-8FB1-7015F40867AD}"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Header Card Layout w/ Takeaway">
    <p:spTree>
      <p:nvGrpSpPr>
        <p:cNvPr id="1" name=""/>
        <p:cNvGrpSpPr/>
        <p:nvPr/>
      </p:nvGrpSpPr>
      <p:grpSpPr>
        <a:xfrm>
          <a:off x="0" y="0"/>
          <a:ext cx="0" cy="0"/>
          <a:chOff x="0" y="0"/>
          <a:chExt cx="0" cy="0"/>
        </a:xfrm>
      </p:grpSpPr>
      <p:sp>
        <p:nvSpPr>
          <p:cNvPr id="9" name="Rectangle 8"/>
          <p:cNvSpPr/>
          <p:nvPr userDrawn="1"/>
        </p:nvSpPr>
        <p:spPr>
          <a:xfrm>
            <a:off x="6528" y="1059878"/>
            <a:ext cx="9144000" cy="39293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6528" y="0"/>
            <a:ext cx="9144000" cy="1080000"/>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1350"/>
          </a:p>
        </p:txBody>
      </p:sp>
      <p:sp>
        <p:nvSpPr>
          <p:cNvPr id="2" name="Title 1"/>
          <p:cNvSpPr>
            <a:spLocks noGrp="1"/>
          </p:cNvSpPr>
          <p:nvPr>
            <p:ph type="title"/>
          </p:nvPr>
        </p:nvSpPr>
        <p:spPr>
          <a:xfrm>
            <a:off x="6528" y="231644"/>
            <a:ext cx="8954341" cy="656550"/>
          </a:xfrm>
        </p:spPr>
        <p:txBody>
          <a:bodyPr/>
          <a:lstStyle>
            <a:lvl1pPr>
              <a:defRPr>
                <a:solidFill>
                  <a:schemeClr val="tx1"/>
                </a:solidFill>
              </a:defRPr>
            </a:lvl1pPr>
          </a:lstStyle>
          <a:p>
            <a:r>
              <a:rPr lang="en-US" smtClean="0"/>
              <a:t>Click to edit Master title style</a:t>
            </a:r>
            <a:endParaRPr lang="en-US" dirty="0"/>
          </a:p>
        </p:txBody>
      </p:sp>
      <p:sp>
        <p:nvSpPr>
          <p:cNvPr id="15" name="Text Placeholder 7"/>
          <p:cNvSpPr>
            <a:spLocks noGrp="1"/>
          </p:cNvSpPr>
          <p:nvPr>
            <p:ph type="body" sz="quarter" idx="14" hasCustomPrompt="1"/>
          </p:nvPr>
        </p:nvSpPr>
        <p:spPr>
          <a:xfrm>
            <a:off x="0" y="5101045"/>
            <a:ext cx="9115941" cy="482858"/>
          </a:xfrm>
        </p:spPr>
        <p:txBody>
          <a:bodyPr anchor="ctr">
            <a:normAutofit/>
          </a:bodyPr>
          <a:lstStyle>
            <a:lvl1pPr marL="0" indent="0" algn="ctr">
              <a:buNone/>
              <a:defRPr sz="1800" b="0" i="0" spc="-100" baseline="0">
                <a:solidFill>
                  <a:schemeClr val="tx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Subtitle</a:t>
            </a:r>
          </a:p>
        </p:txBody>
      </p:sp>
      <p:sp>
        <p:nvSpPr>
          <p:cNvPr id="14" name="Rectangle 13"/>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7836077" y="5468676"/>
            <a:ext cx="1285875" cy="215444"/>
          </a:xfrm>
          <a:prstGeom prst="rect">
            <a:avLst/>
          </a:prstGeom>
          <a:noFill/>
        </p:spPr>
        <p:txBody>
          <a:bodyPr wrap="square" rtlCol="0">
            <a:spAutoFit/>
          </a:bodyPr>
          <a:lstStyle/>
          <a:p>
            <a:pPr algn="r"/>
            <a:fld id="{20D060FA-575E-344F-B585-236D60155EE0}" type="slidenum">
              <a:rPr lang="en-US" sz="800" smtClean="0">
                <a:solidFill>
                  <a:schemeClr val="bg1">
                    <a:lumMod val="65000"/>
                  </a:schemeClr>
                </a:solidFill>
              </a:rPr>
              <a:pPr algn="r"/>
              <a:t>‹#›</a:t>
            </a:fld>
            <a:endParaRPr lang="en-US" sz="800" dirty="0">
              <a:solidFill>
                <a:schemeClr val="bg1">
                  <a:lumMod val="65000"/>
                </a:scheme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Divider - Light Blue">
    <p:spTree>
      <p:nvGrpSpPr>
        <p:cNvPr id="1" name=""/>
        <p:cNvGrpSpPr/>
        <p:nvPr/>
      </p:nvGrpSpPr>
      <p:grpSpPr>
        <a:xfrm>
          <a:off x="0" y="0"/>
          <a:ext cx="0" cy="0"/>
          <a:chOff x="0" y="0"/>
          <a:chExt cx="0" cy="0"/>
        </a:xfrm>
      </p:grpSpPr>
      <p:sp>
        <p:nvSpPr>
          <p:cNvPr id="5" name="Rectangle 4"/>
          <p:cNvSpPr>
            <a:spLocks/>
          </p:cNvSpPr>
          <p:nvPr userDrawn="1"/>
        </p:nvSpPr>
        <p:spPr>
          <a:xfrm>
            <a:off x="0" y="9144"/>
            <a:ext cx="9155368" cy="5715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grpSp>
        <p:nvGrpSpPr>
          <p:cNvPr id="10" name="Group 9"/>
          <p:cNvGrpSpPr/>
          <p:nvPr userDrawn="1"/>
        </p:nvGrpSpPr>
        <p:grpSpPr>
          <a:xfrm>
            <a:off x="3485649" y="1018487"/>
            <a:ext cx="2184069" cy="2184070"/>
            <a:chOff x="2791968" y="1158240"/>
            <a:chExt cx="3328416" cy="3328416"/>
          </a:xfrm>
        </p:grpSpPr>
        <p:sp>
          <p:nvSpPr>
            <p:cNvPr id="3" name="TextBox 2"/>
            <p:cNvSpPr txBox="1"/>
            <p:nvPr userDrawn="1"/>
          </p:nvSpPr>
          <p:spPr>
            <a:xfrm>
              <a:off x="2791968" y="1196572"/>
              <a:ext cx="3328416" cy="2215990"/>
            </a:xfrm>
            <a:prstGeom prst="rect">
              <a:avLst/>
            </a:prstGeom>
            <a:noFill/>
          </p:spPr>
          <p:txBody>
            <a:bodyPr wrap="square" rtlCol="0">
              <a:spAutoFit/>
            </a:bodyPr>
            <a:lstStyle/>
            <a:p>
              <a:pPr algn="ctr"/>
              <a:r>
                <a:rPr lang="en-US" sz="13800" b="1" dirty="0" smtClean="0">
                  <a:solidFill>
                    <a:schemeClr val="bg1"/>
                  </a:solidFill>
                  <a:latin typeface="Arial" charset="0"/>
                  <a:ea typeface="Arial" charset="0"/>
                  <a:cs typeface="Arial" charset="0"/>
                </a:rPr>
                <a:t>?</a:t>
              </a:r>
              <a:endParaRPr lang="en-US" sz="13800" b="1" dirty="0">
                <a:solidFill>
                  <a:schemeClr val="bg1"/>
                </a:solidFill>
                <a:latin typeface="Arial" charset="0"/>
                <a:ea typeface="Arial" charset="0"/>
                <a:cs typeface="Arial" charset="0"/>
              </a:endParaRPr>
            </a:p>
          </p:txBody>
        </p:sp>
        <p:sp>
          <p:nvSpPr>
            <p:cNvPr id="4" name="Oval 3"/>
            <p:cNvSpPr/>
            <p:nvPr userDrawn="1"/>
          </p:nvSpPr>
          <p:spPr>
            <a:xfrm>
              <a:off x="2791968" y="1158240"/>
              <a:ext cx="3328416" cy="3328416"/>
            </a:xfrm>
            <a:prstGeom prst="ellipse">
              <a:avLst/>
            </a:prstGeom>
            <a:no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1" name="TextBox 10"/>
          <p:cNvSpPr txBox="1"/>
          <p:nvPr userDrawn="1"/>
        </p:nvSpPr>
        <p:spPr>
          <a:xfrm>
            <a:off x="1451711" y="4084310"/>
            <a:ext cx="6251944" cy="923330"/>
          </a:xfrm>
          <a:prstGeom prst="rect">
            <a:avLst/>
          </a:prstGeom>
          <a:noFill/>
        </p:spPr>
        <p:txBody>
          <a:bodyPr wrap="square" rtlCol="0">
            <a:spAutoFit/>
          </a:bodyPr>
          <a:lstStyle/>
          <a:p>
            <a:pPr algn="ctr"/>
            <a:r>
              <a:rPr lang="en-US" sz="5400" smtClean="0">
                <a:solidFill>
                  <a:schemeClr val="bg1"/>
                </a:solidFill>
              </a:rPr>
              <a:t>Questions?</a:t>
            </a:r>
            <a:r>
              <a:rPr lang="en-US" sz="5400" baseline="0" smtClean="0">
                <a:solidFill>
                  <a:schemeClr val="bg1"/>
                </a:solidFill>
              </a:rPr>
              <a:t> </a:t>
            </a:r>
            <a:endParaRPr lang="en-US" sz="5400">
              <a:solidFill>
                <a:schemeClr val="bg1"/>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6" name="Rectangle 65"/>
          <p:cNvSpPr/>
          <p:nvPr userDrawn="1"/>
        </p:nvSpPr>
        <p:spPr>
          <a:xfrm>
            <a:off x="0" y="1340688"/>
            <a:ext cx="9144000" cy="43743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Group 4"/>
          <p:cNvGrpSpPr/>
          <p:nvPr userDrawn="1"/>
        </p:nvGrpSpPr>
        <p:grpSpPr>
          <a:xfrm>
            <a:off x="360159" y="3582420"/>
            <a:ext cx="8428991" cy="1687269"/>
            <a:chOff x="360159" y="3582420"/>
            <a:chExt cx="8428991" cy="1687269"/>
          </a:xfrm>
        </p:grpSpPr>
        <p:sp>
          <p:nvSpPr>
            <p:cNvPr id="6" name="Rectangle 5"/>
            <p:cNvSpPr/>
            <p:nvPr/>
          </p:nvSpPr>
          <p:spPr>
            <a:xfrm>
              <a:off x="360159" y="3582421"/>
              <a:ext cx="2046711" cy="1687268"/>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charset="0"/>
                <a:ea typeface="Segoe UI" charset="0"/>
                <a:cs typeface="Segoe UI" charset="0"/>
              </a:endParaRPr>
            </a:p>
          </p:txBody>
        </p:sp>
        <p:sp>
          <p:nvSpPr>
            <p:cNvPr id="7" name="TextBox 6"/>
            <p:cNvSpPr txBox="1"/>
            <p:nvPr/>
          </p:nvSpPr>
          <p:spPr>
            <a:xfrm>
              <a:off x="454158" y="4679004"/>
              <a:ext cx="1858715" cy="430887"/>
            </a:xfrm>
            <a:prstGeom prst="rect">
              <a:avLst/>
            </a:prstGeom>
            <a:noFill/>
          </p:spPr>
          <p:txBody>
            <a:bodyPr wrap="square" lIns="0" rtlCol="0">
              <a:spAutoFit/>
            </a:bodyPr>
            <a:lstStyle/>
            <a:p>
              <a:r>
                <a:rPr lang="en-US" sz="1050" b="0" i="0" dirty="0" err="1" smtClean="0">
                  <a:solidFill>
                    <a:srgbClr val="6B707B"/>
                  </a:solidFill>
                  <a:latin typeface="Segoe UI Light" charset="0"/>
                  <a:ea typeface="Segoe UI Light" charset="0"/>
                  <a:cs typeface="Segoe UI Light" charset="0"/>
                </a:rPr>
                <a:t>tel</a:t>
              </a:r>
              <a:r>
                <a:rPr lang="en-US" sz="1050" b="0" i="0" dirty="0" smtClean="0">
                  <a:solidFill>
                    <a:srgbClr val="6B707B"/>
                  </a:solidFill>
                  <a:latin typeface="Segoe UI Light" charset="0"/>
                  <a:ea typeface="Segoe UI Light" charset="0"/>
                  <a:cs typeface="Segoe UI Light" charset="0"/>
                </a:rPr>
                <a:t>: +1 (416) 222-5611</a:t>
              </a:r>
            </a:p>
            <a:p>
              <a:r>
                <a:rPr lang="en-US" sz="1050" b="0" i="0" dirty="0" smtClean="0">
                  <a:solidFill>
                    <a:srgbClr val="6B707B"/>
                  </a:solidFill>
                  <a:latin typeface="Segoe UI Light" charset="0"/>
                  <a:ea typeface="Segoe UI Light" charset="0"/>
                  <a:cs typeface="Segoe UI Light" charset="0"/>
                </a:rPr>
                <a:t>fax: +1 (416) 222-8623</a:t>
              </a:r>
              <a:endParaRPr lang="en-US" sz="1050" b="0" i="0" dirty="0">
                <a:solidFill>
                  <a:srgbClr val="6B707B"/>
                </a:solidFill>
                <a:latin typeface="Segoe UI Light" charset="0"/>
                <a:ea typeface="Segoe UI Light" charset="0"/>
                <a:cs typeface="Segoe UI Light" charset="0"/>
              </a:endParaRPr>
            </a:p>
          </p:txBody>
        </p:sp>
        <p:sp>
          <p:nvSpPr>
            <p:cNvPr id="8" name="Rectangle 7"/>
            <p:cNvSpPr/>
            <p:nvPr/>
          </p:nvSpPr>
          <p:spPr>
            <a:xfrm>
              <a:off x="454158" y="3637771"/>
              <a:ext cx="1858715" cy="307777"/>
            </a:xfrm>
            <a:prstGeom prst="rect">
              <a:avLst/>
            </a:prstGeom>
          </p:spPr>
          <p:txBody>
            <a:bodyPr wrap="square" lIns="0">
              <a:spAutoFit/>
            </a:bodyPr>
            <a:lstStyle/>
            <a:p>
              <a:r>
                <a:rPr lang="en-US" sz="1400" dirty="0" smtClean="0">
                  <a:latin typeface="Segoe UI" charset="0"/>
                  <a:ea typeface="Segoe UI" charset="0"/>
                  <a:cs typeface="Segoe UI" charset="0"/>
                </a:rPr>
                <a:t>Canada </a:t>
              </a:r>
              <a:r>
                <a:rPr lang="en-US" sz="1050" dirty="0" smtClean="0">
                  <a:latin typeface="Segoe UI" charset="0"/>
                  <a:ea typeface="Segoe UI" charset="0"/>
                  <a:cs typeface="Segoe UI" charset="0"/>
                </a:rPr>
                <a:t>(Headquarters)</a:t>
              </a:r>
              <a:endParaRPr lang="en-US" sz="1050" dirty="0">
                <a:latin typeface="Segoe UI" charset="0"/>
                <a:ea typeface="Segoe UI" charset="0"/>
                <a:cs typeface="Segoe UI" charset="0"/>
              </a:endParaRPr>
            </a:p>
          </p:txBody>
        </p:sp>
        <p:sp>
          <p:nvSpPr>
            <p:cNvPr id="9" name="TextBox 8"/>
            <p:cNvSpPr txBox="1"/>
            <p:nvPr/>
          </p:nvSpPr>
          <p:spPr>
            <a:xfrm>
              <a:off x="454159" y="3940340"/>
              <a:ext cx="1858715" cy="738664"/>
            </a:xfrm>
            <a:prstGeom prst="rect">
              <a:avLst/>
            </a:prstGeom>
            <a:noFill/>
          </p:spPr>
          <p:txBody>
            <a:bodyPr wrap="square" lIns="0" rtlCol="0">
              <a:spAutoFit/>
            </a:bodyPr>
            <a:lstStyle/>
            <a:p>
              <a:r>
                <a:rPr lang="en-US" sz="1050" b="0" i="0" dirty="0" smtClean="0">
                  <a:solidFill>
                    <a:srgbClr val="6B707B"/>
                  </a:solidFill>
                  <a:latin typeface="Segoe UI Light" charset="0"/>
                  <a:ea typeface="Segoe UI Light" charset="0"/>
                  <a:cs typeface="Segoe UI Light" charset="0"/>
                </a:rPr>
                <a:t>10 </a:t>
              </a:r>
              <a:r>
                <a:rPr lang="en-US" sz="1050" b="0" i="0" dirty="0">
                  <a:solidFill>
                    <a:srgbClr val="6B707B"/>
                  </a:solidFill>
                  <a:latin typeface="Segoe UI Light" charset="0"/>
                  <a:ea typeface="Segoe UI Light" charset="0"/>
                  <a:cs typeface="Segoe UI Light" charset="0"/>
                </a:rPr>
                <a:t>York Mills Road, Suite 700</a:t>
              </a:r>
            </a:p>
            <a:p>
              <a:r>
                <a:rPr lang="en-US" sz="1050" b="0" i="0" dirty="0" smtClean="0">
                  <a:solidFill>
                    <a:srgbClr val="6B707B"/>
                  </a:solidFill>
                  <a:latin typeface="Segoe UI Light" charset="0"/>
                  <a:ea typeface="Segoe UI Light" charset="0"/>
                  <a:cs typeface="Segoe UI Light" charset="0"/>
                </a:rPr>
                <a:t>Toronto</a:t>
              </a:r>
              <a:r>
                <a:rPr lang="en-US" sz="1050" b="0" i="0" dirty="0">
                  <a:solidFill>
                    <a:srgbClr val="6B707B"/>
                  </a:solidFill>
                  <a:latin typeface="Segoe UI Light" charset="0"/>
                  <a:ea typeface="Segoe UI Light" charset="0"/>
                  <a:cs typeface="Segoe UI Light" charset="0"/>
                </a:rPr>
                <a:t>, </a:t>
              </a:r>
              <a:r>
                <a:rPr lang="en-US" sz="1050" b="0" i="0" dirty="0" smtClean="0">
                  <a:solidFill>
                    <a:srgbClr val="6B707B"/>
                  </a:solidFill>
                  <a:latin typeface="Segoe UI Light" charset="0"/>
                  <a:ea typeface="Segoe UI Light" charset="0"/>
                  <a:cs typeface="Segoe UI Light" charset="0"/>
                </a:rPr>
                <a:t>Ontario</a:t>
              </a:r>
            </a:p>
            <a:p>
              <a:r>
                <a:rPr lang="en-US" sz="1050" b="0" i="0" dirty="0" smtClean="0">
                  <a:solidFill>
                    <a:srgbClr val="6B707B"/>
                  </a:solidFill>
                  <a:latin typeface="Segoe UI Light" charset="0"/>
                  <a:ea typeface="Segoe UI Light" charset="0"/>
                  <a:cs typeface="Segoe UI Light" charset="0"/>
                </a:rPr>
                <a:t>M2P </a:t>
              </a:r>
              <a:r>
                <a:rPr lang="en-US" sz="1050" b="0" i="0" dirty="0">
                  <a:solidFill>
                    <a:srgbClr val="6B707B"/>
                  </a:solidFill>
                  <a:latin typeface="Segoe UI Light" charset="0"/>
                  <a:ea typeface="Segoe UI Light" charset="0"/>
                  <a:cs typeface="Segoe UI Light" charset="0"/>
                </a:rPr>
                <a:t>2G4</a:t>
              </a:r>
            </a:p>
            <a:p>
              <a:r>
                <a:rPr lang="en-US" sz="1050" b="0" i="0" dirty="0" smtClean="0">
                  <a:solidFill>
                    <a:srgbClr val="6B707B"/>
                  </a:solidFill>
                  <a:latin typeface="Segoe UI Light" charset="0"/>
                  <a:ea typeface="Segoe UI Light" charset="0"/>
                  <a:cs typeface="Segoe UI Light" charset="0"/>
                </a:rPr>
                <a:t>Canada</a:t>
              </a:r>
              <a:endParaRPr lang="en-US" sz="1050" b="0" i="0" dirty="0">
                <a:solidFill>
                  <a:srgbClr val="6B707B"/>
                </a:solidFill>
                <a:latin typeface="Segoe UI Light" charset="0"/>
                <a:ea typeface="Segoe UI Light" charset="0"/>
                <a:cs typeface="Segoe UI Light" charset="0"/>
              </a:endParaRPr>
            </a:p>
          </p:txBody>
        </p:sp>
        <p:sp>
          <p:nvSpPr>
            <p:cNvPr id="10" name="Rectangle 9"/>
            <p:cNvSpPr/>
            <p:nvPr/>
          </p:nvSpPr>
          <p:spPr>
            <a:xfrm>
              <a:off x="7138696" y="3582420"/>
              <a:ext cx="1650454" cy="1687269"/>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charset="0"/>
                <a:ea typeface="Segoe UI" charset="0"/>
                <a:cs typeface="Segoe UI" charset="0"/>
              </a:endParaRPr>
            </a:p>
          </p:txBody>
        </p:sp>
        <p:sp>
          <p:nvSpPr>
            <p:cNvPr id="11" name="TextBox 10"/>
            <p:cNvSpPr txBox="1"/>
            <p:nvPr/>
          </p:nvSpPr>
          <p:spPr>
            <a:xfrm>
              <a:off x="7228784" y="4669225"/>
              <a:ext cx="1498855" cy="415498"/>
            </a:xfrm>
            <a:prstGeom prst="rect">
              <a:avLst/>
            </a:prstGeom>
            <a:noFill/>
          </p:spPr>
          <p:txBody>
            <a:bodyPr wrap="square" lIns="0" rtlCol="0">
              <a:spAutoFit/>
            </a:bodyPr>
            <a:lstStyle/>
            <a:p>
              <a:r>
                <a:rPr lang="en-US" sz="1050" b="0" i="0" dirty="0" err="1" smtClean="0">
                  <a:solidFill>
                    <a:srgbClr val="6B707B"/>
                  </a:solidFill>
                  <a:latin typeface="Segoe UI Light" charset="0"/>
                  <a:ea typeface="Segoe UI Light" charset="0"/>
                  <a:cs typeface="Segoe UI Light" charset="0"/>
                </a:rPr>
                <a:t>tel</a:t>
              </a:r>
              <a:r>
                <a:rPr lang="en-US" sz="1050" b="0" i="0" dirty="0" smtClean="0">
                  <a:solidFill>
                    <a:srgbClr val="6B707B"/>
                  </a:solidFill>
                  <a:latin typeface="Segoe UI Light" charset="0"/>
                  <a:ea typeface="Segoe UI Light" charset="0"/>
                  <a:cs typeface="Segoe UI Light" charset="0"/>
                </a:rPr>
                <a:t>: </a:t>
              </a:r>
              <a:r>
                <a:rPr lang="is-IS" sz="1050" b="0" i="0" dirty="0">
                  <a:solidFill>
                    <a:srgbClr val="6B707B"/>
                  </a:solidFill>
                  <a:latin typeface="Segoe UI Light" charset="0"/>
                  <a:ea typeface="Segoe UI Light" charset="0"/>
                  <a:cs typeface="Segoe UI Light" charset="0"/>
                </a:rPr>
                <a:t>+61 (3) 9678 9028</a:t>
              </a:r>
              <a:endParaRPr lang="en-US" sz="1050" b="0" i="0" dirty="0" smtClean="0">
                <a:solidFill>
                  <a:srgbClr val="6B707B"/>
                </a:solidFill>
                <a:latin typeface="Segoe UI Light" charset="0"/>
                <a:ea typeface="Segoe UI Light" charset="0"/>
                <a:cs typeface="Segoe UI Light" charset="0"/>
              </a:endParaRPr>
            </a:p>
            <a:p>
              <a:r>
                <a:rPr lang="en-US" sz="1050" b="0" i="0" dirty="0" smtClean="0">
                  <a:solidFill>
                    <a:srgbClr val="6B707B"/>
                  </a:solidFill>
                  <a:latin typeface="Segoe UI Light" charset="0"/>
                  <a:ea typeface="Segoe UI Light" charset="0"/>
                  <a:cs typeface="Segoe UI Light" charset="0"/>
                </a:rPr>
                <a:t>fax: </a:t>
              </a:r>
              <a:r>
                <a:rPr lang="is-IS" sz="1050" b="0" i="0" dirty="0">
                  <a:solidFill>
                    <a:srgbClr val="6B707B"/>
                  </a:solidFill>
                  <a:latin typeface="Segoe UI Light" charset="0"/>
                  <a:ea typeface="Segoe UI Light" charset="0"/>
                  <a:cs typeface="Segoe UI Light" charset="0"/>
                </a:rPr>
                <a:t>+61 (3) 9678 9009</a:t>
              </a:r>
              <a:endParaRPr lang="en-US" sz="1050" b="0" i="0" dirty="0">
                <a:solidFill>
                  <a:srgbClr val="6B707B"/>
                </a:solidFill>
                <a:latin typeface="Segoe UI Light" charset="0"/>
                <a:ea typeface="Segoe UI Light" charset="0"/>
                <a:cs typeface="Segoe UI Light" charset="0"/>
              </a:endParaRPr>
            </a:p>
          </p:txBody>
        </p:sp>
        <p:sp>
          <p:nvSpPr>
            <p:cNvPr id="12" name="Rectangle 11"/>
            <p:cNvSpPr/>
            <p:nvPr/>
          </p:nvSpPr>
          <p:spPr>
            <a:xfrm>
              <a:off x="7228784" y="3637771"/>
              <a:ext cx="1498855" cy="307777"/>
            </a:xfrm>
            <a:prstGeom prst="rect">
              <a:avLst/>
            </a:prstGeom>
          </p:spPr>
          <p:txBody>
            <a:bodyPr wrap="square" lIns="0">
              <a:spAutoFit/>
            </a:bodyPr>
            <a:lstStyle/>
            <a:p>
              <a:r>
                <a:rPr lang="en-US" sz="1400" dirty="0" smtClean="0">
                  <a:latin typeface="Segoe UI" charset="0"/>
                  <a:ea typeface="Segoe UI" charset="0"/>
                  <a:cs typeface="Segoe UI" charset="0"/>
                </a:rPr>
                <a:t>Australia</a:t>
              </a:r>
              <a:endParaRPr lang="en-US" sz="1400" dirty="0">
                <a:latin typeface="Segoe UI" charset="0"/>
                <a:ea typeface="Segoe UI" charset="0"/>
                <a:cs typeface="Segoe UI" charset="0"/>
              </a:endParaRPr>
            </a:p>
          </p:txBody>
        </p:sp>
        <p:sp>
          <p:nvSpPr>
            <p:cNvPr id="13" name="TextBox 12"/>
            <p:cNvSpPr txBox="1"/>
            <p:nvPr/>
          </p:nvSpPr>
          <p:spPr>
            <a:xfrm>
              <a:off x="7228784" y="3934216"/>
              <a:ext cx="1498855" cy="738664"/>
            </a:xfrm>
            <a:prstGeom prst="rect">
              <a:avLst/>
            </a:prstGeom>
            <a:noFill/>
          </p:spPr>
          <p:txBody>
            <a:bodyPr wrap="square" lIns="0" rtlCol="0">
              <a:spAutoFit/>
            </a:bodyPr>
            <a:lstStyle/>
            <a:p>
              <a:r>
                <a:rPr lang="en-US" sz="1050" b="0" i="0" dirty="0" smtClean="0">
                  <a:solidFill>
                    <a:srgbClr val="6B707B"/>
                  </a:solidFill>
                  <a:latin typeface="Segoe UI Light" charset="0"/>
                  <a:ea typeface="Segoe UI Light" charset="0"/>
                  <a:cs typeface="Segoe UI Light" charset="0"/>
                </a:rPr>
                <a:t>303 Collins St, Level 28</a:t>
              </a:r>
              <a:endParaRPr lang="en-US" sz="1050" b="0" i="0" dirty="0">
                <a:solidFill>
                  <a:srgbClr val="6B707B"/>
                </a:solidFill>
                <a:latin typeface="Segoe UI Light" charset="0"/>
                <a:ea typeface="Segoe UI Light" charset="0"/>
                <a:cs typeface="Segoe UI Light" charset="0"/>
              </a:endParaRPr>
            </a:p>
            <a:p>
              <a:r>
                <a:rPr lang="en-US" sz="1050" b="0" i="0" dirty="0" smtClean="0">
                  <a:solidFill>
                    <a:srgbClr val="6B707B"/>
                  </a:solidFill>
                  <a:latin typeface="Segoe UI Light" charset="0"/>
                  <a:ea typeface="Segoe UI Light" charset="0"/>
                  <a:cs typeface="Segoe UI Light" charset="0"/>
                </a:rPr>
                <a:t>Melbourne, Victoria</a:t>
              </a:r>
            </a:p>
            <a:p>
              <a:r>
                <a:rPr lang="en-US" sz="1050" b="0" i="0" dirty="0" smtClean="0">
                  <a:solidFill>
                    <a:srgbClr val="6B707B"/>
                  </a:solidFill>
                  <a:latin typeface="Segoe UI Light" charset="0"/>
                  <a:ea typeface="Segoe UI Light" charset="0"/>
                  <a:cs typeface="Segoe UI Light" charset="0"/>
                </a:rPr>
                <a:t>3000</a:t>
              </a:r>
              <a:endParaRPr lang="en-US" sz="1050" b="0" i="0" dirty="0">
                <a:solidFill>
                  <a:srgbClr val="6B707B"/>
                </a:solidFill>
                <a:latin typeface="Segoe UI Light" charset="0"/>
                <a:ea typeface="Segoe UI Light" charset="0"/>
                <a:cs typeface="Segoe UI Light" charset="0"/>
              </a:endParaRPr>
            </a:p>
            <a:p>
              <a:r>
                <a:rPr lang="en-US" sz="1050" b="0" i="0" dirty="0" smtClean="0">
                  <a:solidFill>
                    <a:srgbClr val="6B707B"/>
                  </a:solidFill>
                  <a:latin typeface="Segoe UI Light" charset="0"/>
                  <a:ea typeface="Segoe UI Light" charset="0"/>
                  <a:cs typeface="Segoe UI Light" charset="0"/>
                </a:rPr>
                <a:t>Australia</a:t>
              </a:r>
              <a:endParaRPr lang="en-US" sz="1050" b="0" i="0" dirty="0">
                <a:solidFill>
                  <a:srgbClr val="6B707B"/>
                </a:solidFill>
                <a:latin typeface="Segoe UI Light" charset="0"/>
                <a:ea typeface="Segoe UI Light" charset="0"/>
                <a:cs typeface="Segoe UI Light" charset="0"/>
              </a:endParaRPr>
            </a:p>
          </p:txBody>
        </p:sp>
        <p:sp>
          <p:nvSpPr>
            <p:cNvPr id="14" name="Rectangle 13"/>
            <p:cNvSpPr/>
            <p:nvPr/>
          </p:nvSpPr>
          <p:spPr>
            <a:xfrm>
              <a:off x="2632513" y="3582421"/>
              <a:ext cx="2266765" cy="1687268"/>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charset="0"/>
                <a:ea typeface="Segoe UI" charset="0"/>
                <a:cs typeface="Segoe UI" charset="0"/>
              </a:endParaRPr>
            </a:p>
          </p:txBody>
        </p:sp>
        <p:sp>
          <p:nvSpPr>
            <p:cNvPr id="15" name="TextBox 14"/>
            <p:cNvSpPr txBox="1"/>
            <p:nvPr/>
          </p:nvSpPr>
          <p:spPr>
            <a:xfrm>
              <a:off x="2750905" y="4669147"/>
              <a:ext cx="2058556" cy="415498"/>
            </a:xfrm>
            <a:prstGeom prst="rect">
              <a:avLst/>
            </a:prstGeom>
            <a:noFill/>
          </p:spPr>
          <p:txBody>
            <a:bodyPr wrap="square" lIns="0" rtlCol="0">
              <a:spAutoFit/>
            </a:bodyPr>
            <a:lstStyle/>
            <a:p>
              <a:r>
                <a:rPr lang="en-US" sz="1050" b="0" i="0" dirty="0" err="1" smtClean="0">
                  <a:solidFill>
                    <a:srgbClr val="6B707B"/>
                  </a:solidFill>
                  <a:latin typeface="Segoe UI Light" charset="0"/>
                  <a:ea typeface="Segoe UI Light" charset="0"/>
                  <a:cs typeface="Segoe UI Light" charset="0"/>
                </a:rPr>
                <a:t>tel</a:t>
              </a:r>
              <a:r>
                <a:rPr lang="en-US" sz="1050" b="0" i="0" dirty="0" smtClean="0">
                  <a:solidFill>
                    <a:srgbClr val="6B707B"/>
                  </a:solidFill>
                  <a:latin typeface="Segoe UI Light" charset="0"/>
                  <a:ea typeface="Segoe UI Light" charset="0"/>
                  <a:cs typeface="Segoe UI Light" charset="0"/>
                </a:rPr>
                <a:t>: </a:t>
              </a:r>
              <a:r>
                <a:rPr lang="is-IS" sz="1050" b="0" i="0" dirty="0">
                  <a:solidFill>
                    <a:srgbClr val="6B707B"/>
                  </a:solidFill>
                  <a:latin typeface="Segoe UI Light" charset="0"/>
                  <a:ea typeface="Segoe UI Light" charset="0"/>
                  <a:cs typeface="Segoe UI Light" charset="0"/>
                </a:rPr>
                <a:t>+1 (312) </a:t>
              </a:r>
              <a:r>
                <a:rPr lang="is-IS" sz="1050" b="0" i="0" dirty="0" smtClean="0">
                  <a:solidFill>
                    <a:srgbClr val="6B707B"/>
                  </a:solidFill>
                  <a:latin typeface="Segoe UI Light" charset="0"/>
                  <a:ea typeface="Segoe UI Light" charset="0"/>
                  <a:cs typeface="Segoe UI Light" charset="0"/>
                </a:rPr>
                <a:t>262-5928</a:t>
              </a:r>
            </a:p>
            <a:p>
              <a:r>
                <a:rPr lang="en-US" sz="1050" b="0" i="0" dirty="0" smtClean="0">
                  <a:solidFill>
                    <a:srgbClr val="6B707B"/>
                  </a:solidFill>
                  <a:latin typeface="Segoe UI Light" charset="0"/>
                  <a:ea typeface="Segoe UI Light" charset="0"/>
                  <a:cs typeface="Segoe UI Light" charset="0"/>
                </a:rPr>
                <a:t>fax: </a:t>
              </a:r>
              <a:r>
                <a:rPr lang="is-IS" sz="1050" b="0" i="0" dirty="0">
                  <a:solidFill>
                    <a:srgbClr val="6B707B"/>
                  </a:solidFill>
                  <a:latin typeface="Segoe UI Light" charset="0"/>
                  <a:ea typeface="Segoe UI Light" charset="0"/>
                  <a:cs typeface="Segoe UI Light" charset="0"/>
                </a:rPr>
                <a:t>+1 (312) 854-8001</a:t>
              </a:r>
              <a:endParaRPr lang="en-US" sz="1050" b="0" i="0" dirty="0">
                <a:solidFill>
                  <a:srgbClr val="6B707B"/>
                </a:solidFill>
                <a:latin typeface="Segoe UI Light" charset="0"/>
                <a:ea typeface="Segoe UI Light" charset="0"/>
                <a:cs typeface="Segoe UI Light" charset="0"/>
              </a:endParaRPr>
            </a:p>
          </p:txBody>
        </p:sp>
        <p:sp>
          <p:nvSpPr>
            <p:cNvPr id="16" name="Rectangle 15"/>
            <p:cNvSpPr/>
            <p:nvPr/>
          </p:nvSpPr>
          <p:spPr>
            <a:xfrm>
              <a:off x="2750906" y="3637771"/>
              <a:ext cx="2058556" cy="307777"/>
            </a:xfrm>
            <a:prstGeom prst="rect">
              <a:avLst/>
            </a:prstGeom>
          </p:spPr>
          <p:txBody>
            <a:bodyPr wrap="square" lIns="0">
              <a:spAutoFit/>
            </a:bodyPr>
            <a:lstStyle/>
            <a:p>
              <a:r>
                <a:rPr lang="en-US" sz="1400" dirty="0" smtClean="0">
                  <a:latin typeface="Segoe UI" charset="0"/>
                  <a:ea typeface="Segoe UI" charset="0"/>
                  <a:cs typeface="Segoe UI" charset="0"/>
                </a:rPr>
                <a:t>United States of America</a:t>
              </a:r>
              <a:endParaRPr lang="en-US" sz="1400" dirty="0">
                <a:latin typeface="Segoe UI" charset="0"/>
                <a:ea typeface="Segoe UI" charset="0"/>
                <a:cs typeface="Segoe UI" charset="0"/>
              </a:endParaRPr>
            </a:p>
          </p:txBody>
        </p:sp>
        <p:sp>
          <p:nvSpPr>
            <p:cNvPr id="17" name="TextBox 16"/>
            <p:cNvSpPr txBox="1"/>
            <p:nvPr/>
          </p:nvSpPr>
          <p:spPr>
            <a:xfrm>
              <a:off x="2750906" y="3930483"/>
              <a:ext cx="2058556" cy="738664"/>
            </a:xfrm>
            <a:prstGeom prst="rect">
              <a:avLst/>
            </a:prstGeom>
            <a:noFill/>
          </p:spPr>
          <p:txBody>
            <a:bodyPr wrap="square" lIns="0" rtlCol="0">
              <a:spAutoFit/>
            </a:bodyPr>
            <a:lstStyle/>
            <a:p>
              <a:r>
                <a:rPr lang="en-US" sz="1050" b="0" i="0" dirty="0" smtClean="0">
                  <a:solidFill>
                    <a:srgbClr val="6B707B"/>
                  </a:solidFill>
                  <a:latin typeface="Segoe UI Light" charset="0"/>
                  <a:ea typeface="Segoe UI Light" charset="0"/>
                  <a:cs typeface="Segoe UI Light" charset="0"/>
                </a:rPr>
                <a:t>22 </a:t>
              </a:r>
              <a:r>
                <a:rPr lang="en-US" sz="1050" b="0" i="0" dirty="0">
                  <a:solidFill>
                    <a:srgbClr val="6B707B"/>
                  </a:solidFill>
                  <a:latin typeface="Segoe UI Light" charset="0"/>
                  <a:ea typeface="Segoe UI Light" charset="0"/>
                  <a:cs typeface="Segoe UI Light" charset="0"/>
                </a:rPr>
                <a:t>W. Washington </a:t>
              </a:r>
              <a:r>
                <a:rPr lang="en-US" sz="1050" b="0" i="0" dirty="0" smtClean="0">
                  <a:solidFill>
                    <a:srgbClr val="6B707B"/>
                  </a:solidFill>
                  <a:latin typeface="Segoe UI Light" charset="0"/>
                  <a:ea typeface="Segoe UI Light" charset="0"/>
                  <a:cs typeface="Segoe UI Light" charset="0"/>
                </a:rPr>
                <a:t>St, </a:t>
              </a:r>
              <a:r>
                <a:rPr lang="en-US" sz="1050" b="0" i="0" dirty="0">
                  <a:solidFill>
                    <a:srgbClr val="6B707B"/>
                  </a:solidFill>
                  <a:latin typeface="Segoe UI Light" charset="0"/>
                  <a:ea typeface="Segoe UI Light" charset="0"/>
                  <a:cs typeface="Segoe UI Light" charset="0"/>
                </a:rPr>
                <a:t>Suite </a:t>
              </a:r>
              <a:r>
                <a:rPr lang="en-US" sz="1050" b="0" i="0" dirty="0" smtClean="0">
                  <a:solidFill>
                    <a:srgbClr val="6B707B"/>
                  </a:solidFill>
                  <a:latin typeface="Segoe UI Light" charset="0"/>
                  <a:ea typeface="Segoe UI Light" charset="0"/>
                  <a:cs typeface="Segoe UI Light" charset="0"/>
                </a:rPr>
                <a:t>1500</a:t>
              </a:r>
            </a:p>
            <a:p>
              <a:r>
                <a:rPr lang="en-US" sz="1050" b="0" i="0" dirty="0" smtClean="0">
                  <a:solidFill>
                    <a:srgbClr val="6B707B"/>
                  </a:solidFill>
                  <a:latin typeface="Segoe UI Light" charset="0"/>
                  <a:ea typeface="Segoe UI Light" charset="0"/>
                  <a:cs typeface="Segoe UI Light" charset="0"/>
                </a:rPr>
                <a:t>Chicago</a:t>
              </a:r>
              <a:r>
                <a:rPr lang="en-US" sz="1050" b="0" i="0" dirty="0">
                  <a:solidFill>
                    <a:srgbClr val="6B707B"/>
                  </a:solidFill>
                  <a:latin typeface="Segoe UI Light" charset="0"/>
                  <a:ea typeface="Segoe UI Light" charset="0"/>
                  <a:cs typeface="Segoe UI Light" charset="0"/>
                </a:rPr>
                <a:t>, </a:t>
              </a:r>
              <a:r>
                <a:rPr lang="en-US" sz="1050" b="0" i="0" dirty="0" smtClean="0">
                  <a:solidFill>
                    <a:srgbClr val="6B707B"/>
                  </a:solidFill>
                  <a:latin typeface="Segoe UI Light" charset="0"/>
                  <a:ea typeface="Segoe UI Light" charset="0"/>
                  <a:cs typeface="Segoe UI Light" charset="0"/>
                </a:rPr>
                <a:t>IL</a:t>
              </a:r>
            </a:p>
            <a:p>
              <a:r>
                <a:rPr lang="en-US" sz="1050" b="0" i="0" dirty="0" smtClean="0">
                  <a:solidFill>
                    <a:srgbClr val="6B707B"/>
                  </a:solidFill>
                  <a:latin typeface="Segoe UI Light" charset="0"/>
                  <a:ea typeface="Segoe UI Light" charset="0"/>
                  <a:cs typeface="Segoe UI Light" charset="0"/>
                </a:rPr>
                <a:t>60602</a:t>
              </a:r>
              <a:endParaRPr lang="en-US" sz="1050" b="0" i="0" dirty="0">
                <a:solidFill>
                  <a:srgbClr val="6B707B"/>
                </a:solidFill>
                <a:latin typeface="Segoe UI Light" charset="0"/>
                <a:ea typeface="Segoe UI Light" charset="0"/>
                <a:cs typeface="Segoe UI Light" charset="0"/>
              </a:endParaRPr>
            </a:p>
            <a:p>
              <a:r>
                <a:rPr lang="en-US" sz="1050" b="0" i="0" dirty="0" smtClean="0">
                  <a:solidFill>
                    <a:srgbClr val="6B707B"/>
                  </a:solidFill>
                  <a:latin typeface="Segoe UI Light" charset="0"/>
                  <a:ea typeface="Segoe UI Light" charset="0"/>
                  <a:cs typeface="Segoe UI Light" charset="0"/>
                </a:rPr>
                <a:t>United </a:t>
              </a:r>
              <a:r>
                <a:rPr lang="en-US" sz="1050" b="0" i="0" dirty="0">
                  <a:solidFill>
                    <a:srgbClr val="6B707B"/>
                  </a:solidFill>
                  <a:latin typeface="Segoe UI Light" charset="0"/>
                  <a:ea typeface="Segoe UI Light" charset="0"/>
                  <a:cs typeface="Segoe UI Light" charset="0"/>
                </a:rPr>
                <a:t>States</a:t>
              </a:r>
            </a:p>
          </p:txBody>
        </p:sp>
        <p:sp>
          <p:nvSpPr>
            <p:cNvPr id="18" name="Rectangle 17"/>
            <p:cNvSpPr/>
            <p:nvPr/>
          </p:nvSpPr>
          <p:spPr>
            <a:xfrm>
              <a:off x="5124921" y="3582421"/>
              <a:ext cx="1788132" cy="1687268"/>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Segoe UI" charset="0"/>
                <a:ea typeface="Segoe UI" charset="0"/>
                <a:cs typeface="Segoe UI" charset="0"/>
              </a:endParaRPr>
            </a:p>
          </p:txBody>
        </p:sp>
        <p:sp>
          <p:nvSpPr>
            <p:cNvPr id="19" name="TextBox 18"/>
            <p:cNvSpPr txBox="1"/>
            <p:nvPr/>
          </p:nvSpPr>
          <p:spPr>
            <a:xfrm>
              <a:off x="5221330" y="4830729"/>
              <a:ext cx="1623887" cy="253916"/>
            </a:xfrm>
            <a:prstGeom prst="rect">
              <a:avLst/>
            </a:prstGeom>
            <a:noFill/>
          </p:spPr>
          <p:txBody>
            <a:bodyPr wrap="square" lIns="0" rtlCol="0">
              <a:spAutoFit/>
            </a:bodyPr>
            <a:lstStyle/>
            <a:p>
              <a:r>
                <a:rPr lang="en-US" sz="1050" b="0" i="0" dirty="0" err="1" smtClean="0">
                  <a:solidFill>
                    <a:srgbClr val="6B707B"/>
                  </a:solidFill>
                  <a:latin typeface="Segoe UI Light" charset="0"/>
                  <a:ea typeface="Segoe UI Light" charset="0"/>
                  <a:cs typeface="Segoe UI Light" charset="0"/>
                </a:rPr>
                <a:t>tel</a:t>
              </a:r>
              <a:r>
                <a:rPr lang="en-US" sz="1050" b="0" i="0" dirty="0" smtClean="0">
                  <a:solidFill>
                    <a:srgbClr val="6B707B"/>
                  </a:solidFill>
                  <a:latin typeface="Segoe UI Light" charset="0"/>
                  <a:ea typeface="Segoe UI Light" charset="0"/>
                  <a:cs typeface="Segoe UI Light" charset="0"/>
                </a:rPr>
                <a:t>: </a:t>
              </a:r>
              <a:r>
                <a:rPr lang="is-IS" sz="1050" b="0" i="0" dirty="0">
                  <a:solidFill>
                    <a:srgbClr val="6B707B"/>
                  </a:solidFill>
                  <a:latin typeface="Segoe UI Light" charset="0"/>
                  <a:ea typeface="Segoe UI Light" charset="0"/>
                  <a:cs typeface="Segoe UI Light" charset="0"/>
                </a:rPr>
                <a:t>+44 (0) 203 009 3187</a:t>
              </a:r>
              <a:endParaRPr lang="en-US" sz="1050" b="0" i="0" dirty="0">
                <a:solidFill>
                  <a:srgbClr val="6B707B"/>
                </a:solidFill>
                <a:latin typeface="Segoe UI Light" charset="0"/>
                <a:ea typeface="Segoe UI Light" charset="0"/>
                <a:cs typeface="Segoe UI Light" charset="0"/>
              </a:endParaRPr>
            </a:p>
          </p:txBody>
        </p:sp>
        <p:sp>
          <p:nvSpPr>
            <p:cNvPr id="20" name="Rectangle 19"/>
            <p:cNvSpPr/>
            <p:nvPr/>
          </p:nvSpPr>
          <p:spPr>
            <a:xfrm>
              <a:off x="5221331" y="3637771"/>
              <a:ext cx="1623887" cy="307777"/>
            </a:xfrm>
            <a:prstGeom prst="rect">
              <a:avLst/>
            </a:prstGeom>
          </p:spPr>
          <p:txBody>
            <a:bodyPr wrap="square" lIns="0">
              <a:spAutoFit/>
            </a:bodyPr>
            <a:lstStyle/>
            <a:p>
              <a:r>
                <a:rPr lang="en-US" sz="1400" dirty="0" smtClean="0">
                  <a:latin typeface="Segoe UI" charset="0"/>
                  <a:ea typeface="Segoe UI" charset="0"/>
                  <a:cs typeface="Segoe UI" charset="0"/>
                </a:rPr>
                <a:t>United Kingdom</a:t>
              </a:r>
              <a:endParaRPr lang="en-US" sz="1400" dirty="0">
                <a:latin typeface="Segoe UI" charset="0"/>
                <a:ea typeface="Segoe UI" charset="0"/>
                <a:cs typeface="Segoe UI" charset="0"/>
              </a:endParaRPr>
            </a:p>
          </p:txBody>
        </p:sp>
        <p:sp>
          <p:nvSpPr>
            <p:cNvPr id="21" name="TextBox 20"/>
            <p:cNvSpPr txBox="1"/>
            <p:nvPr/>
          </p:nvSpPr>
          <p:spPr>
            <a:xfrm>
              <a:off x="5221331" y="3951225"/>
              <a:ext cx="1623887" cy="900246"/>
            </a:xfrm>
            <a:prstGeom prst="rect">
              <a:avLst/>
            </a:prstGeom>
            <a:noFill/>
          </p:spPr>
          <p:txBody>
            <a:bodyPr wrap="square" lIns="0" rtlCol="0">
              <a:spAutoFit/>
            </a:bodyPr>
            <a:lstStyle/>
            <a:p>
              <a:r>
                <a:rPr lang="en-US" sz="1050" b="0" i="0" dirty="0" smtClean="0">
                  <a:solidFill>
                    <a:srgbClr val="6B707B"/>
                  </a:solidFill>
                  <a:latin typeface="Segoe UI Light" charset="0"/>
                  <a:ea typeface="Segoe UI Light" charset="0"/>
                  <a:cs typeface="Segoe UI Light" charset="0"/>
                </a:rPr>
                <a:t>New </a:t>
              </a:r>
              <a:r>
                <a:rPr lang="en-US" sz="1050" b="0" i="0" dirty="0">
                  <a:solidFill>
                    <a:srgbClr val="6B707B"/>
                  </a:solidFill>
                  <a:latin typeface="Segoe UI Light" charset="0"/>
                  <a:ea typeface="Segoe UI Light" charset="0"/>
                  <a:cs typeface="Segoe UI Light" charset="0"/>
                </a:rPr>
                <a:t>Broad Street House</a:t>
              </a:r>
            </a:p>
            <a:p>
              <a:r>
                <a:rPr lang="en-US" sz="1050" b="0" i="0" dirty="0" smtClean="0">
                  <a:solidFill>
                    <a:srgbClr val="6B707B"/>
                  </a:solidFill>
                  <a:latin typeface="Segoe UI Light" charset="0"/>
                  <a:ea typeface="Segoe UI Light" charset="0"/>
                  <a:cs typeface="Segoe UI Light" charset="0"/>
                </a:rPr>
                <a:t>35 </a:t>
              </a:r>
              <a:r>
                <a:rPr lang="en-US" sz="1050" b="0" i="0" dirty="0">
                  <a:solidFill>
                    <a:srgbClr val="6B707B"/>
                  </a:solidFill>
                  <a:latin typeface="Segoe UI Light" charset="0"/>
                  <a:ea typeface="Segoe UI Light" charset="0"/>
                  <a:cs typeface="Segoe UI Light" charset="0"/>
                </a:rPr>
                <a:t>New Broad Street</a:t>
              </a:r>
            </a:p>
            <a:p>
              <a:r>
                <a:rPr lang="en-US" sz="1050" b="0" i="0" dirty="0" smtClean="0">
                  <a:solidFill>
                    <a:srgbClr val="6B707B"/>
                  </a:solidFill>
                  <a:latin typeface="Segoe UI Light" charset="0"/>
                  <a:ea typeface="Segoe UI Light" charset="0"/>
                  <a:cs typeface="Segoe UI Light" charset="0"/>
                </a:rPr>
                <a:t>London</a:t>
              </a:r>
            </a:p>
            <a:p>
              <a:r>
                <a:rPr lang="en-US" sz="1050" b="0" i="0" dirty="0" smtClean="0">
                  <a:solidFill>
                    <a:srgbClr val="6B707B"/>
                  </a:solidFill>
                  <a:latin typeface="Segoe UI Light" charset="0"/>
                  <a:ea typeface="Segoe UI Light" charset="0"/>
                  <a:cs typeface="Segoe UI Light" charset="0"/>
                </a:rPr>
                <a:t>EC2M </a:t>
              </a:r>
              <a:r>
                <a:rPr lang="en-US" sz="1050" b="0" i="0" dirty="0">
                  <a:solidFill>
                    <a:srgbClr val="6B707B"/>
                  </a:solidFill>
                  <a:latin typeface="Segoe UI Light" charset="0"/>
                  <a:ea typeface="Segoe UI Light" charset="0"/>
                  <a:cs typeface="Segoe UI Light" charset="0"/>
                </a:rPr>
                <a:t>1NH</a:t>
              </a:r>
            </a:p>
            <a:p>
              <a:r>
                <a:rPr lang="en-US" sz="1050" b="0" i="0" dirty="0" smtClean="0">
                  <a:solidFill>
                    <a:srgbClr val="6B707B"/>
                  </a:solidFill>
                  <a:latin typeface="Segoe UI Light" charset="0"/>
                  <a:ea typeface="Segoe UI Light" charset="0"/>
                  <a:cs typeface="Segoe UI Light" charset="0"/>
                </a:rPr>
                <a:t>United </a:t>
              </a:r>
              <a:r>
                <a:rPr lang="en-US" sz="1050" b="0" i="0" dirty="0">
                  <a:solidFill>
                    <a:srgbClr val="6B707B"/>
                  </a:solidFill>
                  <a:latin typeface="Segoe UI Light" charset="0"/>
                  <a:ea typeface="Segoe UI Light" charset="0"/>
                  <a:cs typeface="Segoe UI Light" charset="0"/>
                </a:rPr>
                <a:t>Kingdom</a:t>
              </a:r>
            </a:p>
          </p:txBody>
        </p:sp>
      </p:grpSp>
      <p:grpSp>
        <p:nvGrpSpPr>
          <p:cNvPr id="22" name="Group 21"/>
          <p:cNvGrpSpPr/>
          <p:nvPr userDrawn="1"/>
        </p:nvGrpSpPr>
        <p:grpSpPr>
          <a:xfrm>
            <a:off x="701060" y="2786947"/>
            <a:ext cx="7793962" cy="394414"/>
            <a:chOff x="701060" y="2786947"/>
            <a:chExt cx="7793962" cy="394414"/>
          </a:xfrm>
        </p:grpSpPr>
        <p:grpSp>
          <p:nvGrpSpPr>
            <p:cNvPr id="23" name="Group 22"/>
            <p:cNvGrpSpPr/>
            <p:nvPr/>
          </p:nvGrpSpPr>
          <p:grpSpPr>
            <a:xfrm>
              <a:off x="701060" y="2805789"/>
              <a:ext cx="1054234" cy="375572"/>
              <a:chOff x="623273" y="3833660"/>
              <a:chExt cx="1054234" cy="375572"/>
            </a:xfrm>
          </p:grpSpPr>
          <p:sp>
            <p:nvSpPr>
              <p:cNvPr id="49" name="TextBox 48"/>
              <p:cNvSpPr txBox="1"/>
              <p:nvPr/>
            </p:nvSpPr>
            <p:spPr>
              <a:xfrm>
                <a:off x="997513" y="3835123"/>
                <a:ext cx="679994" cy="308418"/>
              </a:xfrm>
              <a:prstGeom prst="rect">
                <a:avLst/>
              </a:prstGeom>
              <a:noFill/>
            </p:spPr>
            <p:txBody>
              <a:bodyPr wrap="none" rtlCol="0">
                <a:spAutoFit/>
              </a:bodyPr>
              <a:lstStyle/>
              <a:p>
                <a:r>
                  <a:rPr lang="en-CA" dirty="0" smtClean="0">
                    <a:latin typeface="Segoe UI" charset="0"/>
                    <a:ea typeface="Segoe UI" charset="0"/>
                    <a:cs typeface="Segoe UI" charset="0"/>
                  </a:rPr>
                  <a:t>@</a:t>
                </a:r>
                <a:r>
                  <a:rPr lang="en-CA" dirty="0" err="1" smtClean="0">
                    <a:latin typeface="Segoe UI" charset="0"/>
                    <a:ea typeface="Segoe UI" charset="0"/>
                    <a:cs typeface="Segoe UI" charset="0"/>
                  </a:rPr>
                  <a:t>nexj</a:t>
                </a:r>
                <a:endParaRPr lang="en-CA" dirty="0">
                  <a:latin typeface="Segoe UI" charset="0"/>
                  <a:ea typeface="Segoe UI" charset="0"/>
                  <a:cs typeface="Segoe UI" charset="0"/>
                </a:endParaRPr>
              </a:p>
            </p:txBody>
          </p:sp>
          <p:grpSp>
            <p:nvGrpSpPr>
              <p:cNvPr id="50" name="Group 49"/>
              <p:cNvGrpSpPr/>
              <p:nvPr/>
            </p:nvGrpSpPr>
            <p:grpSpPr>
              <a:xfrm>
                <a:off x="623273" y="3833660"/>
                <a:ext cx="375572" cy="375572"/>
                <a:chOff x="1503039" y="5569497"/>
                <a:chExt cx="375572" cy="375572"/>
              </a:xfrm>
            </p:grpSpPr>
            <p:sp>
              <p:nvSpPr>
                <p:cNvPr id="51" name="Oval 46"/>
                <p:cNvSpPr>
                  <a:spLocks noChangeArrowheads="1"/>
                </p:cNvSpPr>
                <p:nvPr/>
              </p:nvSpPr>
              <p:spPr bwMode="auto">
                <a:xfrm>
                  <a:off x="1503039" y="5569497"/>
                  <a:ext cx="375572" cy="375572"/>
                </a:xfrm>
                <a:prstGeom prst="ellipse">
                  <a:avLst/>
                </a:prstGeom>
                <a:solidFill>
                  <a:srgbClr val="1AB2E8"/>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52" name="Freeform 47"/>
                <p:cNvSpPr>
                  <a:spLocks/>
                </p:cNvSpPr>
                <p:nvPr/>
              </p:nvSpPr>
              <p:spPr bwMode="auto">
                <a:xfrm>
                  <a:off x="1597312" y="5680495"/>
                  <a:ext cx="188546" cy="152053"/>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grpSp>
        </p:grpSp>
        <p:grpSp>
          <p:nvGrpSpPr>
            <p:cNvPr id="24" name="Group 23"/>
            <p:cNvGrpSpPr/>
            <p:nvPr/>
          </p:nvGrpSpPr>
          <p:grpSpPr>
            <a:xfrm>
              <a:off x="3680665" y="2801012"/>
              <a:ext cx="1511768" cy="375572"/>
              <a:chOff x="7971239" y="5300776"/>
              <a:chExt cx="1511768" cy="375572"/>
            </a:xfrm>
          </p:grpSpPr>
          <p:sp>
            <p:nvSpPr>
              <p:cNvPr id="40" name="TextBox 39"/>
              <p:cNvSpPr txBox="1"/>
              <p:nvPr/>
            </p:nvSpPr>
            <p:spPr>
              <a:xfrm>
                <a:off x="8347440" y="5301537"/>
                <a:ext cx="1135567" cy="308418"/>
              </a:xfrm>
              <a:prstGeom prst="rect">
                <a:avLst/>
              </a:prstGeom>
              <a:noFill/>
            </p:spPr>
            <p:txBody>
              <a:bodyPr wrap="none" rtlCol="0">
                <a:spAutoFit/>
              </a:bodyPr>
              <a:lstStyle/>
              <a:p>
                <a:r>
                  <a:rPr lang="en-CA" dirty="0" err="1" smtClean="0">
                    <a:latin typeface="Segoe UI" charset="0"/>
                    <a:ea typeface="Segoe UI" charset="0"/>
                    <a:cs typeface="Segoe UI" charset="0"/>
                  </a:rPr>
                  <a:t>nexjsystems</a:t>
                </a:r>
                <a:endParaRPr lang="en-CA" dirty="0">
                  <a:latin typeface="Segoe UI" charset="0"/>
                  <a:ea typeface="Segoe UI" charset="0"/>
                  <a:cs typeface="Segoe UI" charset="0"/>
                </a:endParaRPr>
              </a:p>
            </p:txBody>
          </p:sp>
          <p:grpSp>
            <p:nvGrpSpPr>
              <p:cNvPr id="41" name="Group 40"/>
              <p:cNvGrpSpPr/>
              <p:nvPr/>
            </p:nvGrpSpPr>
            <p:grpSpPr>
              <a:xfrm>
                <a:off x="7971239" y="5300776"/>
                <a:ext cx="375572" cy="375572"/>
                <a:chOff x="2057295" y="5566081"/>
                <a:chExt cx="375572" cy="375572"/>
              </a:xfrm>
            </p:grpSpPr>
            <p:sp>
              <p:nvSpPr>
                <p:cNvPr id="42" name="Oval 57"/>
                <p:cNvSpPr>
                  <a:spLocks noChangeArrowheads="1"/>
                </p:cNvSpPr>
                <p:nvPr/>
              </p:nvSpPr>
              <p:spPr bwMode="auto">
                <a:xfrm>
                  <a:off x="2057295" y="5566081"/>
                  <a:ext cx="375572" cy="375572"/>
                </a:xfrm>
                <a:prstGeom prst="ellipse">
                  <a:avLst/>
                </a:prstGeom>
                <a:solidFill>
                  <a:srgbClr val="E04A3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3" name="Rectangle 58"/>
                <p:cNvSpPr>
                  <a:spLocks noChangeArrowheads="1"/>
                </p:cNvSpPr>
                <p:nvPr/>
              </p:nvSpPr>
              <p:spPr bwMode="auto">
                <a:xfrm>
                  <a:off x="2359881" y="5675559"/>
                  <a:ext cx="1521" cy="16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4" name="Rectangle 59"/>
                <p:cNvSpPr>
                  <a:spLocks noChangeArrowheads="1"/>
                </p:cNvSpPr>
                <p:nvPr/>
              </p:nvSpPr>
              <p:spPr bwMode="auto">
                <a:xfrm>
                  <a:off x="2359881" y="5675559"/>
                  <a:ext cx="1521" cy="1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5" name="Freeform 60"/>
                <p:cNvSpPr>
                  <a:spLocks noEditPoints="1"/>
                </p:cNvSpPr>
                <p:nvPr/>
              </p:nvSpPr>
              <p:spPr bwMode="auto">
                <a:xfrm>
                  <a:off x="2130281" y="5664916"/>
                  <a:ext cx="142930" cy="208313"/>
                </a:xfrm>
                <a:custGeom>
                  <a:avLst/>
                  <a:gdLst>
                    <a:gd name="T0" fmla="*/ 16 w 76"/>
                    <a:gd name="T1" fmla="*/ 65 h 111"/>
                    <a:gd name="T2" fmla="*/ 0 w 76"/>
                    <a:gd name="T3" fmla="*/ 88 h 111"/>
                    <a:gd name="T4" fmla="*/ 38 w 76"/>
                    <a:gd name="T5" fmla="*/ 111 h 111"/>
                    <a:gd name="T6" fmla="*/ 76 w 76"/>
                    <a:gd name="T7" fmla="*/ 86 h 111"/>
                    <a:gd name="T8" fmla="*/ 66 w 76"/>
                    <a:gd name="T9" fmla="*/ 86 h 111"/>
                    <a:gd name="T10" fmla="*/ 38 w 76"/>
                    <a:gd name="T11" fmla="*/ 105 h 111"/>
                    <a:gd name="T12" fmla="*/ 13 w 76"/>
                    <a:gd name="T13" fmla="*/ 84 h 111"/>
                    <a:gd name="T14" fmla="*/ 16 w 76"/>
                    <a:gd name="T15" fmla="*/ 76 h 111"/>
                    <a:gd name="T16" fmla="*/ 16 w 76"/>
                    <a:gd name="T17" fmla="*/ 73 h 111"/>
                    <a:gd name="T18" fmla="*/ 16 w 76"/>
                    <a:gd name="T19" fmla="*/ 65 h 111"/>
                    <a:gd name="T20" fmla="*/ 16 w 76"/>
                    <a:gd name="T21" fmla="*/ 0 h 111"/>
                    <a:gd name="T22" fmla="*/ 8 w 76"/>
                    <a:gd name="T23" fmla="*/ 17 h 111"/>
                    <a:gd name="T24" fmla="*/ 16 w 76"/>
                    <a:gd name="T25" fmla="*/ 37 h 111"/>
                    <a:gd name="T26" fmla="*/ 16 w 76"/>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1">
                      <a:moveTo>
                        <a:pt x="16" y="65"/>
                      </a:moveTo>
                      <a:cubicBezTo>
                        <a:pt x="6" y="71"/>
                        <a:pt x="0" y="80"/>
                        <a:pt x="0" y="88"/>
                      </a:cubicBezTo>
                      <a:cubicBezTo>
                        <a:pt x="0" y="102"/>
                        <a:pt x="18" y="111"/>
                        <a:pt x="38" y="111"/>
                      </a:cubicBezTo>
                      <a:cubicBezTo>
                        <a:pt x="60" y="111"/>
                        <a:pt x="75" y="99"/>
                        <a:pt x="76" y="86"/>
                      </a:cubicBezTo>
                      <a:cubicBezTo>
                        <a:pt x="66" y="86"/>
                        <a:pt x="66" y="86"/>
                        <a:pt x="66" y="86"/>
                      </a:cubicBezTo>
                      <a:cubicBezTo>
                        <a:pt x="65" y="97"/>
                        <a:pt x="58" y="105"/>
                        <a:pt x="38" y="105"/>
                      </a:cubicBezTo>
                      <a:cubicBezTo>
                        <a:pt x="24" y="105"/>
                        <a:pt x="13" y="95"/>
                        <a:pt x="13" y="84"/>
                      </a:cubicBezTo>
                      <a:cubicBezTo>
                        <a:pt x="13" y="82"/>
                        <a:pt x="14" y="79"/>
                        <a:pt x="16" y="76"/>
                      </a:cubicBezTo>
                      <a:cubicBezTo>
                        <a:pt x="16" y="75"/>
                        <a:pt x="16" y="74"/>
                        <a:pt x="16" y="73"/>
                      </a:cubicBezTo>
                      <a:cubicBezTo>
                        <a:pt x="16" y="65"/>
                        <a:pt x="16" y="65"/>
                        <a:pt x="16" y="65"/>
                      </a:cubicBezTo>
                      <a:moveTo>
                        <a:pt x="16" y="0"/>
                      </a:moveTo>
                      <a:cubicBezTo>
                        <a:pt x="11" y="4"/>
                        <a:pt x="8" y="11"/>
                        <a:pt x="8" y="17"/>
                      </a:cubicBezTo>
                      <a:cubicBezTo>
                        <a:pt x="8" y="25"/>
                        <a:pt x="11" y="32"/>
                        <a:pt x="16" y="37"/>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6" name="Freeform 61"/>
                <p:cNvSpPr>
                  <a:spLocks/>
                </p:cNvSpPr>
                <p:nvPr/>
              </p:nvSpPr>
              <p:spPr bwMode="auto">
                <a:xfrm>
                  <a:off x="2280814" y="5645149"/>
                  <a:ext cx="79068" cy="76027"/>
                </a:xfrm>
                <a:custGeom>
                  <a:avLst/>
                  <a:gdLst>
                    <a:gd name="T0" fmla="*/ 31 w 52"/>
                    <a:gd name="T1" fmla="*/ 0 h 50"/>
                    <a:gd name="T2" fmla="*/ 21 w 52"/>
                    <a:gd name="T3" fmla="*/ 0 h 50"/>
                    <a:gd name="T4" fmla="*/ 21 w 52"/>
                    <a:gd name="T5" fmla="*/ 20 h 50"/>
                    <a:gd name="T6" fmla="*/ 0 w 52"/>
                    <a:gd name="T7" fmla="*/ 20 h 50"/>
                    <a:gd name="T8" fmla="*/ 0 w 52"/>
                    <a:gd name="T9" fmla="*/ 31 h 50"/>
                    <a:gd name="T10" fmla="*/ 21 w 52"/>
                    <a:gd name="T11" fmla="*/ 31 h 50"/>
                    <a:gd name="T12" fmla="*/ 21 w 52"/>
                    <a:gd name="T13" fmla="*/ 50 h 50"/>
                    <a:gd name="T14" fmla="*/ 31 w 52"/>
                    <a:gd name="T15" fmla="*/ 50 h 50"/>
                    <a:gd name="T16" fmla="*/ 31 w 52"/>
                    <a:gd name="T17" fmla="*/ 31 h 50"/>
                    <a:gd name="T18" fmla="*/ 52 w 52"/>
                    <a:gd name="T19" fmla="*/ 31 h 50"/>
                    <a:gd name="T20" fmla="*/ 52 w 52"/>
                    <a:gd name="T21" fmla="*/ 20 h 50"/>
                    <a:gd name="T22" fmla="*/ 31 w 52"/>
                    <a:gd name="T23" fmla="*/ 20 h 50"/>
                    <a:gd name="T24" fmla="*/ 31 w 5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close/>
                    </a:path>
                  </a:pathLst>
                </a:custGeom>
                <a:solidFill>
                  <a:srgbClr val="FEF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7" name="Freeform 62"/>
                <p:cNvSpPr>
                  <a:spLocks/>
                </p:cNvSpPr>
                <p:nvPr/>
              </p:nvSpPr>
              <p:spPr bwMode="auto">
                <a:xfrm>
                  <a:off x="2280814" y="5645149"/>
                  <a:ext cx="79068" cy="76027"/>
                </a:xfrm>
                <a:custGeom>
                  <a:avLst/>
                  <a:gdLst>
                    <a:gd name="T0" fmla="*/ 31 w 52"/>
                    <a:gd name="T1" fmla="*/ 0 h 50"/>
                    <a:gd name="T2" fmla="*/ 21 w 52"/>
                    <a:gd name="T3" fmla="*/ 0 h 50"/>
                    <a:gd name="T4" fmla="*/ 21 w 52"/>
                    <a:gd name="T5" fmla="*/ 20 h 50"/>
                    <a:gd name="T6" fmla="*/ 0 w 52"/>
                    <a:gd name="T7" fmla="*/ 20 h 50"/>
                    <a:gd name="T8" fmla="*/ 0 w 52"/>
                    <a:gd name="T9" fmla="*/ 31 h 50"/>
                    <a:gd name="T10" fmla="*/ 21 w 52"/>
                    <a:gd name="T11" fmla="*/ 31 h 50"/>
                    <a:gd name="T12" fmla="*/ 21 w 52"/>
                    <a:gd name="T13" fmla="*/ 50 h 50"/>
                    <a:gd name="T14" fmla="*/ 31 w 52"/>
                    <a:gd name="T15" fmla="*/ 50 h 50"/>
                    <a:gd name="T16" fmla="*/ 31 w 52"/>
                    <a:gd name="T17" fmla="*/ 31 h 50"/>
                    <a:gd name="T18" fmla="*/ 52 w 52"/>
                    <a:gd name="T19" fmla="*/ 31 h 50"/>
                    <a:gd name="T20" fmla="*/ 52 w 52"/>
                    <a:gd name="T21" fmla="*/ 20 h 50"/>
                    <a:gd name="T22" fmla="*/ 31 w 52"/>
                    <a:gd name="T23" fmla="*/ 20 h 50"/>
                    <a:gd name="T24" fmla="*/ 31 w 5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48" name="Freeform 63"/>
                <p:cNvSpPr>
                  <a:spLocks noEditPoints="1"/>
                </p:cNvSpPr>
                <p:nvPr/>
              </p:nvSpPr>
              <p:spPr bwMode="auto">
                <a:xfrm>
                  <a:off x="2160691" y="5645149"/>
                  <a:ext cx="114040" cy="182464"/>
                </a:xfrm>
                <a:custGeom>
                  <a:avLst/>
                  <a:gdLst>
                    <a:gd name="T0" fmla="*/ 27 w 61"/>
                    <a:gd name="T1" fmla="*/ 50 h 97"/>
                    <a:gd name="T2" fmla="*/ 26 w 61"/>
                    <a:gd name="T3" fmla="*/ 50 h 97"/>
                    <a:gd name="T4" fmla="*/ 6 w 61"/>
                    <a:gd name="T5" fmla="*/ 28 h 97"/>
                    <a:gd name="T6" fmla="*/ 20 w 61"/>
                    <a:gd name="T7" fmla="*/ 6 h 97"/>
                    <a:gd name="T8" fmla="*/ 20 w 61"/>
                    <a:gd name="T9" fmla="*/ 6 h 97"/>
                    <a:gd name="T10" fmla="*/ 40 w 61"/>
                    <a:gd name="T11" fmla="*/ 29 h 97"/>
                    <a:gd name="T12" fmla="*/ 27 w 61"/>
                    <a:gd name="T13" fmla="*/ 50 h 97"/>
                    <a:gd name="T14" fmla="*/ 61 w 61"/>
                    <a:gd name="T15" fmla="*/ 0 h 97"/>
                    <a:gd name="T16" fmla="*/ 25 w 61"/>
                    <a:gd name="T17" fmla="*/ 0 h 97"/>
                    <a:gd name="T18" fmla="*/ 0 w 61"/>
                    <a:gd name="T19" fmla="*/ 11 h 97"/>
                    <a:gd name="T20" fmla="*/ 0 w 61"/>
                    <a:gd name="T21" fmla="*/ 48 h 97"/>
                    <a:gd name="T22" fmla="*/ 19 w 61"/>
                    <a:gd name="T23" fmla="*/ 55 h 97"/>
                    <a:gd name="T24" fmla="*/ 23 w 61"/>
                    <a:gd name="T25" fmla="*/ 55 h 97"/>
                    <a:gd name="T26" fmla="*/ 21 w 61"/>
                    <a:gd name="T27" fmla="*/ 62 h 97"/>
                    <a:gd name="T28" fmla="*/ 26 w 61"/>
                    <a:gd name="T29" fmla="*/ 71 h 97"/>
                    <a:gd name="T30" fmla="*/ 19 w 61"/>
                    <a:gd name="T31" fmla="*/ 71 h 97"/>
                    <a:gd name="T32" fmla="*/ 0 w 61"/>
                    <a:gd name="T33" fmla="*/ 76 h 97"/>
                    <a:gd name="T34" fmla="*/ 0 w 61"/>
                    <a:gd name="T35" fmla="*/ 84 h 97"/>
                    <a:gd name="T36" fmla="*/ 0 w 61"/>
                    <a:gd name="T37" fmla="*/ 87 h 97"/>
                    <a:gd name="T38" fmla="*/ 24 w 61"/>
                    <a:gd name="T39" fmla="*/ 76 h 97"/>
                    <a:gd name="T40" fmla="*/ 24 w 61"/>
                    <a:gd name="T41" fmla="*/ 76 h 97"/>
                    <a:gd name="T42" fmla="*/ 33 w 61"/>
                    <a:gd name="T43" fmla="*/ 77 h 97"/>
                    <a:gd name="T44" fmla="*/ 49 w 61"/>
                    <a:gd name="T45" fmla="*/ 92 h 97"/>
                    <a:gd name="T46" fmla="*/ 50 w 61"/>
                    <a:gd name="T47" fmla="*/ 96 h 97"/>
                    <a:gd name="T48" fmla="*/ 50 w 61"/>
                    <a:gd name="T49" fmla="*/ 97 h 97"/>
                    <a:gd name="T50" fmla="*/ 60 w 61"/>
                    <a:gd name="T51" fmla="*/ 97 h 97"/>
                    <a:gd name="T52" fmla="*/ 61 w 61"/>
                    <a:gd name="T53" fmla="*/ 94 h 97"/>
                    <a:gd name="T54" fmla="*/ 47 w 61"/>
                    <a:gd name="T55" fmla="*/ 69 h 97"/>
                    <a:gd name="T56" fmla="*/ 36 w 61"/>
                    <a:gd name="T57" fmla="*/ 58 h 97"/>
                    <a:gd name="T58" fmla="*/ 43 w 61"/>
                    <a:gd name="T59" fmla="*/ 48 h 97"/>
                    <a:gd name="T60" fmla="*/ 54 w 61"/>
                    <a:gd name="T61" fmla="*/ 29 h 97"/>
                    <a:gd name="T62" fmla="*/ 44 w 61"/>
                    <a:gd name="T63" fmla="*/ 8 h 97"/>
                    <a:gd name="T64" fmla="*/ 53 w 61"/>
                    <a:gd name="T65" fmla="*/ 8 h 97"/>
                    <a:gd name="T66" fmla="*/ 61 w 61"/>
                    <a:gd name="T6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97">
                      <a:moveTo>
                        <a:pt x="27" y="50"/>
                      </a:moveTo>
                      <a:cubicBezTo>
                        <a:pt x="26" y="50"/>
                        <a:pt x="26" y="50"/>
                        <a:pt x="26" y="50"/>
                      </a:cubicBezTo>
                      <a:cubicBezTo>
                        <a:pt x="16" y="49"/>
                        <a:pt x="7" y="40"/>
                        <a:pt x="6" y="28"/>
                      </a:cubicBezTo>
                      <a:cubicBezTo>
                        <a:pt x="4" y="15"/>
                        <a:pt x="10" y="6"/>
                        <a:pt x="20" y="6"/>
                      </a:cubicBezTo>
                      <a:cubicBezTo>
                        <a:pt x="20" y="6"/>
                        <a:pt x="20" y="6"/>
                        <a:pt x="20" y="6"/>
                      </a:cubicBezTo>
                      <a:cubicBezTo>
                        <a:pt x="30" y="6"/>
                        <a:pt x="38" y="16"/>
                        <a:pt x="40" y="29"/>
                      </a:cubicBezTo>
                      <a:cubicBezTo>
                        <a:pt x="41" y="42"/>
                        <a:pt x="36" y="50"/>
                        <a:pt x="27" y="50"/>
                      </a:cubicBezTo>
                      <a:moveTo>
                        <a:pt x="61" y="0"/>
                      </a:moveTo>
                      <a:cubicBezTo>
                        <a:pt x="61" y="0"/>
                        <a:pt x="35" y="0"/>
                        <a:pt x="25" y="0"/>
                      </a:cubicBezTo>
                      <a:cubicBezTo>
                        <a:pt x="15" y="0"/>
                        <a:pt x="6" y="4"/>
                        <a:pt x="0" y="11"/>
                      </a:cubicBezTo>
                      <a:cubicBezTo>
                        <a:pt x="0" y="48"/>
                        <a:pt x="0" y="48"/>
                        <a:pt x="0" y="48"/>
                      </a:cubicBezTo>
                      <a:cubicBezTo>
                        <a:pt x="4" y="52"/>
                        <a:pt x="11" y="55"/>
                        <a:pt x="19" y="55"/>
                      </a:cubicBezTo>
                      <a:cubicBezTo>
                        <a:pt x="20" y="55"/>
                        <a:pt x="21" y="55"/>
                        <a:pt x="23" y="55"/>
                      </a:cubicBezTo>
                      <a:cubicBezTo>
                        <a:pt x="21" y="57"/>
                        <a:pt x="21" y="59"/>
                        <a:pt x="21" y="62"/>
                      </a:cubicBezTo>
                      <a:cubicBezTo>
                        <a:pt x="21" y="66"/>
                        <a:pt x="23" y="69"/>
                        <a:pt x="26" y="71"/>
                      </a:cubicBezTo>
                      <a:cubicBezTo>
                        <a:pt x="24" y="71"/>
                        <a:pt x="22" y="71"/>
                        <a:pt x="19" y="71"/>
                      </a:cubicBezTo>
                      <a:cubicBezTo>
                        <a:pt x="12" y="71"/>
                        <a:pt x="5" y="73"/>
                        <a:pt x="0" y="76"/>
                      </a:cubicBezTo>
                      <a:cubicBezTo>
                        <a:pt x="0" y="84"/>
                        <a:pt x="0" y="84"/>
                        <a:pt x="0" y="84"/>
                      </a:cubicBezTo>
                      <a:cubicBezTo>
                        <a:pt x="0" y="85"/>
                        <a:pt x="0" y="86"/>
                        <a:pt x="0" y="87"/>
                      </a:cubicBezTo>
                      <a:cubicBezTo>
                        <a:pt x="4" y="80"/>
                        <a:pt x="13" y="76"/>
                        <a:pt x="24" y="76"/>
                      </a:cubicBezTo>
                      <a:cubicBezTo>
                        <a:pt x="24" y="76"/>
                        <a:pt x="24" y="76"/>
                        <a:pt x="24" y="76"/>
                      </a:cubicBezTo>
                      <a:cubicBezTo>
                        <a:pt x="27" y="76"/>
                        <a:pt x="31" y="76"/>
                        <a:pt x="33" y="77"/>
                      </a:cubicBezTo>
                      <a:cubicBezTo>
                        <a:pt x="41" y="83"/>
                        <a:pt x="48" y="86"/>
                        <a:pt x="49" y="92"/>
                      </a:cubicBezTo>
                      <a:cubicBezTo>
                        <a:pt x="49" y="93"/>
                        <a:pt x="50" y="95"/>
                        <a:pt x="50" y="96"/>
                      </a:cubicBezTo>
                      <a:cubicBezTo>
                        <a:pt x="50" y="96"/>
                        <a:pt x="50" y="97"/>
                        <a:pt x="50" y="97"/>
                      </a:cubicBezTo>
                      <a:cubicBezTo>
                        <a:pt x="60" y="97"/>
                        <a:pt x="60" y="97"/>
                        <a:pt x="60" y="97"/>
                      </a:cubicBezTo>
                      <a:cubicBezTo>
                        <a:pt x="61" y="96"/>
                        <a:pt x="61" y="95"/>
                        <a:pt x="61" y="94"/>
                      </a:cubicBezTo>
                      <a:cubicBezTo>
                        <a:pt x="61" y="84"/>
                        <a:pt x="58" y="78"/>
                        <a:pt x="47" y="69"/>
                      </a:cubicBezTo>
                      <a:cubicBezTo>
                        <a:pt x="43" y="67"/>
                        <a:pt x="36" y="62"/>
                        <a:pt x="36" y="58"/>
                      </a:cubicBezTo>
                      <a:cubicBezTo>
                        <a:pt x="36" y="54"/>
                        <a:pt x="37" y="52"/>
                        <a:pt x="43" y="48"/>
                      </a:cubicBezTo>
                      <a:cubicBezTo>
                        <a:pt x="50" y="43"/>
                        <a:pt x="54" y="36"/>
                        <a:pt x="54" y="29"/>
                      </a:cubicBezTo>
                      <a:cubicBezTo>
                        <a:pt x="54" y="20"/>
                        <a:pt x="50" y="12"/>
                        <a:pt x="44" y="8"/>
                      </a:cubicBezTo>
                      <a:cubicBezTo>
                        <a:pt x="53" y="8"/>
                        <a:pt x="53" y="8"/>
                        <a:pt x="53" y="8"/>
                      </a:cubicBezTo>
                      <a:cubicBezTo>
                        <a:pt x="61" y="0"/>
                        <a:pt x="61" y="0"/>
                        <a:pt x="61" y="0"/>
                      </a:cubicBezTo>
                    </a:path>
                  </a:pathLst>
                </a:custGeom>
                <a:solidFill>
                  <a:srgbClr val="FEF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grpSp>
        </p:grpSp>
        <p:grpSp>
          <p:nvGrpSpPr>
            <p:cNvPr id="25" name="Group 24"/>
            <p:cNvGrpSpPr/>
            <p:nvPr/>
          </p:nvGrpSpPr>
          <p:grpSpPr>
            <a:xfrm>
              <a:off x="5337795" y="2798186"/>
              <a:ext cx="1511139" cy="375572"/>
              <a:chOff x="2165428" y="5295297"/>
              <a:chExt cx="1511139" cy="375572"/>
            </a:xfrm>
          </p:grpSpPr>
          <p:sp>
            <p:nvSpPr>
              <p:cNvPr id="36" name="TextBox 35"/>
              <p:cNvSpPr txBox="1"/>
              <p:nvPr/>
            </p:nvSpPr>
            <p:spPr>
              <a:xfrm>
                <a:off x="2541000" y="5301537"/>
                <a:ext cx="1135567" cy="308418"/>
              </a:xfrm>
              <a:prstGeom prst="rect">
                <a:avLst/>
              </a:prstGeom>
              <a:noFill/>
            </p:spPr>
            <p:txBody>
              <a:bodyPr wrap="none" rtlCol="0">
                <a:spAutoFit/>
              </a:bodyPr>
              <a:lstStyle/>
              <a:p>
                <a:r>
                  <a:rPr lang="en-CA" dirty="0" err="1" smtClean="0">
                    <a:latin typeface="Segoe UI" charset="0"/>
                    <a:ea typeface="Segoe UI" charset="0"/>
                    <a:cs typeface="Segoe UI" charset="0"/>
                  </a:rPr>
                  <a:t>nexjsystems</a:t>
                </a:r>
                <a:endParaRPr lang="en-CA" dirty="0">
                  <a:latin typeface="Segoe UI" charset="0"/>
                  <a:ea typeface="Segoe UI" charset="0"/>
                  <a:cs typeface="Segoe UI" charset="0"/>
                </a:endParaRPr>
              </a:p>
            </p:txBody>
          </p:sp>
          <p:grpSp>
            <p:nvGrpSpPr>
              <p:cNvPr id="37" name="Group 36"/>
              <p:cNvGrpSpPr/>
              <p:nvPr/>
            </p:nvGrpSpPr>
            <p:grpSpPr>
              <a:xfrm>
                <a:off x="2165428" y="5295297"/>
                <a:ext cx="375572" cy="375572"/>
                <a:chOff x="948783" y="5570565"/>
                <a:chExt cx="375572" cy="375572"/>
              </a:xfrm>
            </p:grpSpPr>
            <p:sp>
              <p:nvSpPr>
                <p:cNvPr id="38" name="Oval 89"/>
                <p:cNvSpPr>
                  <a:spLocks noChangeArrowheads="1"/>
                </p:cNvSpPr>
                <p:nvPr/>
              </p:nvSpPr>
              <p:spPr bwMode="auto">
                <a:xfrm>
                  <a:off x="948783" y="5570565"/>
                  <a:ext cx="375572" cy="375572"/>
                </a:xfrm>
                <a:prstGeom prst="ellipse">
                  <a:avLst/>
                </a:prstGeom>
                <a:solidFill>
                  <a:srgbClr val="3C5A9B"/>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39" name="Freeform 90"/>
                <p:cNvSpPr>
                  <a:spLocks/>
                </p:cNvSpPr>
                <p:nvPr/>
              </p:nvSpPr>
              <p:spPr bwMode="auto">
                <a:xfrm>
                  <a:off x="1076508" y="5648113"/>
                  <a:ext cx="120123" cy="221998"/>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grpSp>
        </p:grpSp>
        <p:grpSp>
          <p:nvGrpSpPr>
            <p:cNvPr id="26" name="Group 25"/>
            <p:cNvGrpSpPr/>
            <p:nvPr/>
          </p:nvGrpSpPr>
          <p:grpSpPr>
            <a:xfrm>
              <a:off x="6971047" y="2786947"/>
              <a:ext cx="1523975" cy="384158"/>
              <a:chOff x="5262267" y="3827333"/>
              <a:chExt cx="1523975" cy="384158"/>
            </a:xfrm>
          </p:grpSpPr>
          <p:grpSp>
            <p:nvGrpSpPr>
              <p:cNvPr id="32" name="Group 31"/>
              <p:cNvGrpSpPr/>
              <p:nvPr/>
            </p:nvGrpSpPr>
            <p:grpSpPr>
              <a:xfrm>
                <a:off x="5262267" y="3827333"/>
                <a:ext cx="384158" cy="384158"/>
                <a:chOff x="7508875" y="3201988"/>
                <a:chExt cx="392113" cy="392113"/>
              </a:xfrm>
              <a:effectLst/>
            </p:grpSpPr>
            <p:sp>
              <p:nvSpPr>
                <p:cNvPr id="34" name="Oval 44"/>
                <p:cNvSpPr>
                  <a:spLocks noChangeArrowheads="1"/>
                </p:cNvSpPr>
                <p:nvPr/>
              </p:nvSpPr>
              <p:spPr bwMode="auto">
                <a:xfrm>
                  <a:off x="7508875" y="3201988"/>
                  <a:ext cx="392113" cy="392113"/>
                </a:xfrm>
                <a:prstGeom prst="ellipse">
                  <a:avLst/>
                </a:prstGeom>
                <a:solidFill>
                  <a:srgbClr val="E04A3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35" name="Freeform 45"/>
                <p:cNvSpPr>
                  <a:spLocks noEditPoints="1"/>
                </p:cNvSpPr>
                <p:nvPr/>
              </p:nvSpPr>
              <p:spPr bwMode="auto">
                <a:xfrm>
                  <a:off x="7602538" y="3321050"/>
                  <a:ext cx="209550" cy="150813"/>
                </a:xfrm>
                <a:custGeom>
                  <a:avLst/>
                  <a:gdLst>
                    <a:gd name="T0" fmla="*/ 106 w 107"/>
                    <a:gd name="T1" fmla="*/ 15 h 77"/>
                    <a:gd name="T2" fmla="*/ 102 w 107"/>
                    <a:gd name="T3" fmla="*/ 3 h 77"/>
                    <a:gd name="T4" fmla="*/ 91 w 107"/>
                    <a:gd name="T5" fmla="*/ 1 h 77"/>
                    <a:gd name="T6" fmla="*/ 54 w 107"/>
                    <a:gd name="T7" fmla="*/ 0 h 77"/>
                    <a:gd name="T8" fmla="*/ 17 w 107"/>
                    <a:gd name="T9" fmla="*/ 1 h 77"/>
                    <a:gd name="T10" fmla="*/ 6 w 107"/>
                    <a:gd name="T11" fmla="*/ 3 h 77"/>
                    <a:gd name="T12" fmla="*/ 1 w 107"/>
                    <a:gd name="T13" fmla="*/ 15 h 77"/>
                    <a:gd name="T14" fmla="*/ 1 w 107"/>
                    <a:gd name="T15" fmla="*/ 62 h 77"/>
                    <a:gd name="T16" fmla="*/ 6 w 107"/>
                    <a:gd name="T17" fmla="*/ 74 h 77"/>
                    <a:gd name="T18" fmla="*/ 17 w 107"/>
                    <a:gd name="T19" fmla="*/ 76 h 77"/>
                    <a:gd name="T20" fmla="*/ 54 w 107"/>
                    <a:gd name="T21" fmla="*/ 77 h 77"/>
                    <a:gd name="T22" fmla="*/ 91 w 107"/>
                    <a:gd name="T23" fmla="*/ 76 h 77"/>
                    <a:gd name="T24" fmla="*/ 102 w 107"/>
                    <a:gd name="T25" fmla="*/ 74 h 77"/>
                    <a:gd name="T26" fmla="*/ 106 w 107"/>
                    <a:gd name="T27" fmla="*/ 62 h 77"/>
                    <a:gd name="T28" fmla="*/ 106 w 107"/>
                    <a:gd name="T29" fmla="*/ 15 h 77"/>
                    <a:gd name="T30" fmla="*/ 41 w 107"/>
                    <a:gd name="T31" fmla="*/ 55 h 77"/>
                    <a:gd name="T32" fmla="*/ 41 w 107"/>
                    <a:gd name="T33" fmla="*/ 22 h 77"/>
                    <a:gd name="T34" fmla="*/ 73 w 107"/>
                    <a:gd name="T35" fmla="*/ 38 h 77"/>
                    <a:gd name="T36" fmla="*/ 41 w 107"/>
                    <a:gd name="T3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7">
                      <a:moveTo>
                        <a:pt x="106" y="15"/>
                      </a:moveTo>
                      <a:cubicBezTo>
                        <a:pt x="105" y="7"/>
                        <a:pt x="103" y="4"/>
                        <a:pt x="102" y="3"/>
                      </a:cubicBezTo>
                      <a:cubicBezTo>
                        <a:pt x="100" y="2"/>
                        <a:pt x="96" y="1"/>
                        <a:pt x="91" y="1"/>
                      </a:cubicBezTo>
                      <a:cubicBezTo>
                        <a:pt x="83" y="0"/>
                        <a:pt x="69" y="0"/>
                        <a:pt x="54" y="0"/>
                      </a:cubicBezTo>
                      <a:cubicBezTo>
                        <a:pt x="39" y="0"/>
                        <a:pt x="25" y="0"/>
                        <a:pt x="17" y="1"/>
                      </a:cubicBezTo>
                      <a:cubicBezTo>
                        <a:pt x="12" y="1"/>
                        <a:pt x="8" y="2"/>
                        <a:pt x="6" y="3"/>
                      </a:cubicBezTo>
                      <a:cubicBezTo>
                        <a:pt x="4" y="4"/>
                        <a:pt x="2" y="7"/>
                        <a:pt x="1" y="15"/>
                      </a:cubicBezTo>
                      <a:cubicBezTo>
                        <a:pt x="0" y="26"/>
                        <a:pt x="0" y="51"/>
                        <a:pt x="1" y="62"/>
                      </a:cubicBezTo>
                      <a:cubicBezTo>
                        <a:pt x="2" y="70"/>
                        <a:pt x="4" y="73"/>
                        <a:pt x="6" y="74"/>
                      </a:cubicBezTo>
                      <a:cubicBezTo>
                        <a:pt x="8" y="75"/>
                        <a:pt x="12" y="76"/>
                        <a:pt x="17" y="76"/>
                      </a:cubicBezTo>
                      <a:cubicBezTo>
                        <a:pt x="25" y="77"/>
                        <a:pt x="39" y="77"/>
                        <a:pt x="54" y="77"/>
                      </a:cubicBezTo>
                      <a:cubicBezTo>
                        <a:pt x="69" y="77"/>
                        <a:pt x="83" y="77"/>
                        <a:pt x="91" y="76"/>
                      </a:cubicBezTo>
                      <a:cubicBezTo>
                        <a:pt x="96" y="76"/>
                        <a:pt x="100" y="75"/>
                        <a:pt x="102" y="74"/>
                      </a:cubicBezTo>
                      <a:cubicBezTo>
                        <a:pt x="103" y="73"/>
                        <a:pt x="105" y="70"/>
                        <a:pt x="106" y="62"/>
                      </a:cubicBezTo>
                      <a:cubicBezTo>
                        <a:pt x="107" y="51"/>
                        <a:pt x="107" y="26"/>
                        <a:pt x="106" y="15"/>
                      </a:cubicBezTo>
                      <a:close/>
                      <a:moveTo>
                        <a:pt x="41" y="55"/>
                      </a:moveTo>
                      <a:cubicBezTo>
                        <a:pt x="41" y="22"/>
                        <a:pt x="41" y="22"/>
                        <a:pt x="41" y="22"/>
                      </a:cubicBezTo>
                      <a:cubicBezTo>
                        <a:pt x="73" y="38"/>
                        <a:pt x="73" y="38"/>
                        <a:pt x="73" y="38"/>
                      </a:cubicBezTo>
                      <a:lnTo>
                        <a:pt x="41"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grpSp>
          <p:sp>
            <p:nvSpPr>
              <p:cNvPr id="33" name="TextBox 32"/>
              <p:cNvSpPr txBox="1"/>
              <p:nvPr/>
            </p:nvSpPr>
            <p:spPr>
              <a:xfrm>
                <a:off x="5650675" y="3832864"/>
                <a:ext cx="1135567" cy="308418"/>
              </a:xfrm>
              <a:prstGeom prst="rect">
                <a:avLst/>
              </a:prstGeom>
              <a:noFill/>
            </p:spPr>
            <p:txBody>
              <a:bodyPr wrap="none" rtlCol="0">
                <a:spAutoFit/>
              </a:bodyPr>
              <a:lstStyle/>
              <a:p>
                <a:r>
                  <a:rPr lang="en-CA" dirty="0" err="1" smtClean="0">
                    <a:latin typeface="Segoe UI" charset="0"/>
                    <a:ea typeface="Segoe UI" charset="0"/>
                    <a:cs typeface="Segoe UI" charset="0"/>
                  </a:rPr>
                  <a:t>nexjsystems</a:t>
                </a:r>
                <a:endParaRPr lang="en-CA" dirty="0">
                  <a:latin typeface="Segoe UI" charset="0"/>
                  <a:ea typeface="Segoe UI" charset="0"/>
                  <a:cs typeface="Segoe UI" charset="0"/>
                </a:endParaRPr>
              </a:p>
            </p:txBody>
          </p:sp>
        </p:grpSp>
        <p:grpSp>
          <p:nvGrpSpPr>
            <p:cNvPr id="27" name="Group 26"/>
            <p:cNvGrpSpPr/>
            <p:nvPr/>
          </p:nvGrpSpPr>
          <p:grpSpPr>
            <a:xfrm>
              <a:off x="1994376" y="2805789"/>
              <a:ext cx="1589357" cy="374051"/>
              <a:chOff x="3028372" y="3832764"/>
              <a:chExt cx="1589357" cy="374051"/>
            </a:xfrm>
          </p:grpSpPr>
          <p:grpSp>
            <p:nvGrpSpPr>
              <p:cNvPr id="28" name="Group 27"/>
              <p:cNvGrpSpPr/>
              <p:nvPr/>
            </p:nvGrpSpPr>
            <p:grpSpPr>
              <a:xfrm>
                <a:off x="3028372" y="3832764"/>
                <a:ext cx="375572" cy="374051"/>
                <a:chOff x="3165807" y="5577277"/>
                <a:chExt cx="375572" cy="374051"/>
              </a:xfrm>
            </p:grpSpPr>
            <p:sp>
              <p:nvSpPr>
                <p:cNvPr id="30" name="Oval 70"/>
                <p:cNvSpPr>
                  <a:spLocks noChangeArrowheads="1"/>
                </p:cNvSpPr>
                <p:nvPr/>
              </p:nvSpPr>
              <p:spPr bwMode="auto">
                <a:xfrm>
                  <a:off x="3165807" y="5577277"/>
                  <a:ext cx="375572" cy="374051"/>
                </a:xfrm>
                <a:prstGeom prst="ellipse">
                  <a:avLst/>
                </a:prstGeom>
                <a:solidFill>
                  <a:srgbClr val="0087A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sp>
              <p:nvSpPr>
                <p:cNvPr id="31" name="Freeform 71"/>
                <p:cNvSpPr>
                  <a:spLocks noEditPoints="1"/>
                </p:cNvSpPr>
                <p:nvPr/>
              </p:nvSpPr>
              <p:spPr bwMode="auto">
                <a:xfrm>
                  <a:off x="3260080" y="5665468"/>
                  <a:ext cx="183985" cy="183985"/>
                </a:xfrm>
                <a:custGeom>
                  <a:avLst/>
                  <a:gdLst>
                    <a:gd name="T0" fmla="*/ 23 w 98"/>
                    <a:gd name="T1" fmla="*/ 98 h 98"/>
                    <a:gd name="T2" fmla="*/ 2 w 98"/>
                    <a:gd name="T3" fmla="*/ 98 h 98"/>
                    <a:gd name="T4" fmla="*/ 2 w 98"/>
                    <a:gd name="T5" fmla="*/ 32 h 98"/>
                    <a:gd name="T6" fmla="*/ 23 w 98"/>
                    <a:gd name="T7" fmla="*/ 32 h 98"/>
                    <a:gd name="T8" fmla="*/ 23 w 98"/>
                    <a:gd name="T9" fmla="*/ 98 h 98"/>
                    <a:gd name="T10" fmla="*/ 12 w 98"/>
                    <a:gd name="T11" fmla="*/ 24 h 98"/>
                    <a:gd name="T12" fmla="*/ 0 w 98"/>
                    <a:gd name="T13" fmla="*/ 12 h 98"/>
                    <a:gd name="T14" fmla="*/ 12 w 98"/>
                    <a:gd name="T15" fmla="*/ 0 h 98"/>
                    <a:gd name="T16" fmla="*/ 24 w 98"/>
                    <a:gd name="T17" fmla="*/ 12 h 98"/>
                    <a:gd name="T18" fmla="*/ 12 w 98"/>
                    <a:gd name="T19" fmla="*/ 24 h 98"/>
                    <a:gd name="T20" fmla="*/ 98 w 98"/>
                    <a:gd name="T21" fmla="*/ 98 h 98"/>
                    <a:gd name="T22" fmla="*/ 78 w 98"/>
                    <a:gd name="T23" fmla="*/ 98 h 98"/>
                    <a:gd name="T24" fmla="*/ 78 w 98"/>
                    <a:gd name="T25" fmla="*/ 64 h 98"/>
                    <a:gd name="T26" fmla="*/ 67 w 98"/>
                    <a:gd name="T27" fmla="*/ 49 h 98"/>
                    <a:gd name="T28" fmla="*/ 55 w 98"/>
                    <a:gd name="T29" fmla="*/ 64 h 98"/>
                    <a:gd name="T30" fmla="*/ 55 w 98"/>
                    <a:gd name="T31" fmla="*/ 98 h 98"/>
                    <a:gd name="T32" fmla="*/ 35 w 98"/>
                    <a:gd name="T33" fmla="*/ 98 h 98"/>
                    <a:gd name="T34" fmla="*/ 35 w 98"/>
                    <a:gd name="T35" fmla="*/ 32 h 98"/>
                    <a:gd name="T36" fmla="*/ 55 w 98"/>
                    <a:gd name="T37" fmla="*/ 32 h 98"/>
                    <a:gd name="T38" fmla="*/ 55 w 98"/>
                    <a:gd name="T39" fmla="*/ 41 h 98"/>
                    <a:gd name="T40" fmla="*/ 75 w 98"/>
                    <a:gd name="T41" fmla="*/ 30 h 98"/>
                    <a:gd name="T42" fmla="*/ 98 w 98"/>
                    <a:gd name="T43" fmla="*/ 56 h 98"/>
                    <a:gd name="T44" fmla="*/ 98 w 98"/>
                    <a:gd name="T4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98">
                      <a:moveTo>
                        <a:pt x="23" y="98"/>
                      </a:moveTo>
                      <a:cubicBezTo>
                        <a:pt x="2" y="98"/>
                        <a:pt x="2" y="98"/>
                        <a:pt x="2" y="98"/>
                      </a:cubicBezTo>
                      <a:cubicBezTo>
                        <a:pt x="2" y="32"/>
                        <a:pt x="2" y="32"/>
                        <a:pt x="2" y="32"/>
                      </a:cubicBezTo>
                      <a:cubicBezTo>
                        <a:pt x="23" y="32"/>
                        <a:pt x="23" y="32"/>
                        <a:pt x="23" y="32"/>
                      </a:cubicBezTo>
                      <a:lnTo>
                        <a:pt x="23" y="98"/>
                      </a:lnTo>
                      <a:close/>
                      <a:moveTo>
                        <a:pt x="12" y="24"/>
                      </a:moveTo>
                      <a:cubicBezTo>
                        <a:pt x="6" y="24"/>
                        <a:pt x="0" y="18"/>
                        <a:pt x="0" y="12"/>
                      </a:cubicBezTo>
                      <a:cubicBezTo>
                        <a:pt x="0" y="5"/>
                        <a:pt x="6" y="0"/>
                        <a:pt x="12" y="0"/>
                      </a:cubicBezTo>
                      <a:cubicBezTo>
                        <a:pt x="19" y="0"/>
                        <a:pt x="24" y="5"/>
                        <a:pt x="24" y="12"/>
                      </a:cubicBezTo>
                      <a:cubicBezTo>
                        <a:pt x="24" y="18"/>
                        <a:pt x="19" y="24"/>
                        <a:pt x="12" y="24"/>
                      </a:cubicBezTo>
                      <a:close/>
                      <a:moveTo>
                        <a:pt x="98" y="98"/>
                      </a:moveTo>
                      <a:cubicBezTo>
                        <a:pt x="78" y="98"/>
                        <a:pt x="78" y="98"/>
                        <a:pt x="78" y="98"/>
                      </a:cubicBezTo>
                      <a:cubicBezTo>
                        <a:pt x="78" y="98"/>
                        <a:pt x="78" y="73"/>
                        <a:pt x="78" y="64"/>
                      </a:cubicBezTo>
                      <a:cubicBezTo>
                        <a:pt x="78" y="54"/>
                        <a:pt x="75" y="49"/>
                        <a:pt x="67" y="49"/>
                      </a:cubicBezTo>
                      <a:cubicBezTo>
                        <a:pt x="59" y="49"/>
                        <a:pt x="55" y="54"/>
                        <a:pt x="55" y="64"/>
                      </a:cubicBezTo>
                      <a:cubicBezTo>
                        <a:pt x="55" y="74"/>
                        <a:pt x="55" y="98"/>
                        <a:pt x="55" y="98"/>
                      </a:cubicBezTo>
                      <a:cubicBezTo>
                        <a:pt x="35" y="98"/>
                        <a:pt x="35" y="98"/>
                        <a:pt x="35" y="98"/>
                      </a:cubicBezTo>
                      <a:cubicBezTo>
                        <a:pt x="35" y="32"/>
                        <a:pt x="35" y="32"/>
                        <a:pt x="35" y="32"/>
                      </a:cubicBezTo>
                      <a:cubicBezTo>
                        <a:pt x="55" y="32"/>
                        <a:pt x="55" y="32"/>
                        <a:pt x="55" y="32"/>
                      </a:cubicBezTo>
                      <a:cubicBezTo>
                        <a:pt x="55" y="41"/>
                        <a:pt x="55" y="41"/>
                        <a:pt x="55" y="41"/>
                      </a:cubicBezTo>
                      <a:cubicBezTo>
                        <a:pt x="55" y="41"/>
                        <a:pt x="61" y="30"/>
                        <a:pt x="75" y="30"/>
                      </a:cubicBezTo>
                      <a:cubicBezTo>
                        <a:pt x="89" y="30"/>
                        <a:pt x="98" y="39"/>
                        <a:pt x="98" y="56"/>
                      </a:cubicBezTo>
                      <a:cubicBezTo>
                        <a:pt x="98" y="74"/>
                        <a:pt x="98" y="98"/>
                        <a:pt x="98"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latin typeface="Segoe UI" charset="0"/>
                    <a:ea typeface="Segoe UI" charset="0"/>
                    <a:cs typeface="Segoe UI" charset="0"/>
                  </a:endParaRPr>
                </a:p>
              </p:txBody>
            </p:sp>
          </p:grpSp>
          <p:sp>
            <p:nvSpPr>
              <p:cNvPr id="29" name="TextBox 28"/>
              <p:cNvSpPr txBox="1"/>
              <p:nvPr/>
            </p:nvSpPr>
            <p:spPr>
              <a:xfrm>
                <a:off x="3410026" y="3835123"/>
                <a:ext cx="1207703" cy="308418"/>
              </a:xfrm>
              <a:prstGeom prst="rect">
                <a:avLst/>
              </a:prstGeom>
              <a:noFill/>
            </p:spPr>
            <p:txBody>
              <a:bodyPr wrap="none" rtlCol="0">
                <a:spAutoFit/>
              </a:bodyPr>
              <a:lstStyle/>
              <a:p>
                <a:r>
                  <a:rPr lang="en-CA" dirty="0" err="1" smtClean="0">
                    <a:latin typeface="Segoe UI" charset="0"/>
                    <a:ea typeface="Segoe UI" charset="0"/>
                    <a:cs typeface="Segoe UI" charset="0"/>
                  </a:rPr>
                  <a:t>nexj</a:t>
                </a:r>
                <a:r>
                  <a:rPr lang="en-CA" dirty="0" smtClean="0">
                    <a:latin typeface="Segoe UI" charset="0"/>
                    <a:ea typeface="Segoe UI" charset="0"/>
                    <a:cs typeface="Segoe UI" charset="0"/>
                  </a:rPr>
                  <a:t>-systems</a:t>
                </a:r>
                <a:endParaRPr lang="en-CA" dirty="0">
                  <a:latin typeface="Segoe UI" charset="0"/>
                  <a:ea typeface="Segoe UI" charset="0"/>
                  <a:cs typeface="Segoe UI" charset="0"/>
                </a:endParaRPr>
              </a:p>
            </p:txBody>
          </p:sp>
        </p:grpSp>
      </p:grpSp>
      <p:grpSp>
        <p:nvGrpSpPr>
          <p:cNvPr id="53" name="Group 52"/>
          <p:cNvGrpSpPr/>
          <p:nvPr userDrawn="1"/>
        </p:nvGrpSpPr>
        <p:grpSpPr>
          <a:xfrm>
            <a:off x="0" y="1340689"/>
            <a:ext cx="9144000" cy="1115205"/>
            <a:chOff x="0" y="1340689"/>
            <a:chExt cx="9144000" cy="1115205"/>
          </a:xfrm>
        </p:grpSpPr>
        <p:sp>
          <p:nvSpPr>
            <p:cNvPr id="54" name="Rectangle 53"/>
            <p:cNvSpPr>
              <a:spLocks/>
            </p:cNvSpPr>
            <p:nvPr/>
          </p:nvSpPr>
          <p:spPr>
            <a:xfrm>
              <a:off x="0" y="1340689"/>
              <a:ext cx="9144000" cy="1115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Segoe UI" charset="0"/>
                <a:ea typeface="Segoe UI" charset="0"/>
                <a:cs typeface="Segoe UI" charset="0"/>
              </a:endParaRPr>
            </a:p>
          </p:txBody>
        </p:sp>
        <p:grpSp>
          <p:nvGrpSpPr>
            <p:cNvPr id="55" name="Group 54"/>
            <p:cNvGrpSpPr/>
            <p:nvPr/>
          </p:nvGrpSpPr>
          <p:grpSpPr>
            <a:xfrm>
              <a:off x="1684762" y="1640391"/>
              <a:ext cx="5822115" cy="463139"/>
              <a:chOff x="1279576" y="2072900"/>
              <a:chExt cx="5822115" cy="463139"/>
            </a:xfrm>
          </p:grpSpPr>
          <p:grpSp>
            <p:nvGrpSpPr>
              <p:cNvPr id="56" name="Group 55"/>
              <p:cNvGrpSpPr/>
              <p:nvPr/>
            </p:nvGrpSpPr>
            <p:grpSpPr>
              <a:xfrm>
                <a:off x="4899278" y="2166707"/>
                <a:ext cx="2202413" cy="369332"/>
                <a:chOff x="5840666" y="2568406"/>
                <a:chExt cx="2202413" cy="369332"/>
              </a:xfrm>
            </p:grpSpPr>
            <p:sp>
              <p:nvSpPr>
                <p:cNvPr id="60" name="Freeform 288"/>
                <p:cNvSpPr>
                  <a:spLocks noEditPoints="1"/>
                </p:cNvSpPr>
                <p:nvPr/>
              </p:nvSpPr>
              <p:spPr bwMode="auto">
                <a:xfrm>
                  <a:off x="5840666" y="2584154"/>
                  <a:ext cx="459885" cy="334711"/>
                </a:xfrm>
                <a:custGeom>
                  <a:avLst/>
                  <a:gdLst>
                    <a:gd name="T0" fmla="*/ 169 w 186"/>
                    <a:gd name="T1" fmla="*/ 0 h 135"/>
                    <a:gd name="T2" fmla="*/ 17 w 186"/>
                    <a:gd name="T3" fmla="*/ 0 h 135"/>
                    <a:gd name="T4" fmla="*/ 0 w 186"/>
                    <a:gd name="T5" fmla="*/ 17 h 135"/>
                    <a:gd name="T6" fmla="*/ 0 w 186"/>
                    <a:gd name="T7" fmla="*/ 118 h 135"/>
                    <a:gd name="T8" fmla="*/ 17 w 186"/>
                    <a:gd name="T9" fmla="*/ 135 h 135"/>
                    <a:gd name="T10" fmla="*/ 169 w 186"/>
                    <a:gd name="T11" fmla="*/ 135 h 135"/>
                    <a:gd name="T12" fmla="*/ 186 w 186"/>
                    <a:gd name="T13" fmla="*/ 118 h 135"/>
                    <a:gd name="T14" fmla="*/ 186 w 186"/>
                    <a:gd name="T15" fmla="*/ 17 h 135"/>
                    <a:gd name="T16" fmla="*/ 169 w 186"/>
                    <a:gd name="T17" fmla="*/ 0 h 135"/>
                    <a:gd name="T18" fmla="*/ 17 w 186"/>
                    <a:gd name="T19" fmla="*/ 9 h 135"/>
                    <a:gd name="T20" fmla="*/ 169 w 186"/>
                    <a:gd name="T21" fmla="*/ 9 h 135"/>
                    <a:gd name="T22" fmla="*/ 172 w 186"/>
                    <a:gd name="T23" fmla="*/ 9 h 135"/>
                    <a:gd name="T24" fmla="*/ 99 w 186"/>
                    <a:gd name="T25" fmla="*/ 82 h 135"/>
                    <a:gd name="T26" fmla="*/ 93 w 186"/>
                    <a:gd name="T27" fmla="*/ 84 h 135"/>
                    <a:gd name="T28" fmla="*/ 87 w 186"/>
                    <a:gd name="T29" fmla="*/ 82 h 135"/>
                    <a:gd name="T30" fmla="*/ 14 w 186"/>
                    <a:gd name="T31" fmla="*/ 9 h 135"/>
                    <a:gd name="T32" fmla="*/ 17 w 186"/>
                    <a:gd name="T33" fmla="*/ 9 h 135"/>
                    <a:gd name="T34" fmla="*/ 8 w 186"/>
                    <a:gd name="T35" fmla="*/ 118 h 135"/>
                    <a:gd name="T36" fmla="*/ 8 w 186"/>
                    <a:gd name="T37" fmla="*/ 17 h 135"/>
                    <a:gd name="T38" fmla="*/ 9 w 186"/>
                    <a:gd name="T39" fmla="*/ 16 h 135"/>
                    <a:gd name="T40" fmla="*/ 61 w 186"/>
                    <a:gd name="T41" fmla="*/ 68 h 135"/>
                    <a:gd name="T42" fmla="*/ 9 w 186"/>
                    <a:gd name="T43" fmla="*/ 120 h 135"/>
                    <a:gd name="T44" fmla="*/ 8 w 186"/>
                    <a:gd name="T45" fmla="*/ 118 h 135"/>
                    <a:gd name="T46" fmla="*/ 169 w 186"/>
                    <a:gd name="T47" fmla="*/ 127 h 135"/>
                    <a:gd name="T48" fmla="*/ 17 w 186"/>
                    <a:gd name="T49" fmla="*/ 127 h 135"/>
                    <a:gd name="T50" fmla="*/ 14 w 186"/>
                    <a:gd name="T51" fmla="*/ 126 h 135"/>
                    <a:gd name="T52" fmla="*/ 67 w 186"/>
                    <a:gd name="T53" fmla="*/ 74 h 135"/>
                    <a:gd name="T54" fmla="*/ 81 w 186"/>
                    <a:gd name="T55" fmla="*/ 88 h 135"/>
                    <a:gd name="T56" fmla="*/ 93 w 186"/>
                    <a:gd name="T57" fmla="*/ 93 h 135"/>
                    <a:gd name="T58" fmla="*/ 105 w 186"/>
                    <a:gd name="T59" fmla="*/ 88 h 135"/>
                    <a:gd name="T60" fmla="*/ 119 w 186"/>
                    <a:gd name="T61" fmla="*/ 74 h 135"/>
                    <a:gd name="T62" fmla="*/ 172 w 186"/>
                    <a:gd name="T63" fmla="*/ 126 h 135"/>
                    <a:gd name="T64" fmla="*/ 169 w 186"/>
                    <a:gd name="T65" fmla="*/ 127 h 135"/>
                    <a:gd name="T66" fmla="*/ 177 w 186"/>
                    <a:gd name="T67" fmla="*/ 118 h 135"/>
                    <a:gd name="T68" fmla="*/ 177 w 186"/>
                    <a:gd name="T69" fmla="*/ 120 h 135"/>
                    <a:gd name="T70" fmla="*/ 125 w 186"/>
                    <a:gd name="T71" fmla="*/ 68 h 135"/>
                    <a:gd name="T72" fmla="*/ 177 w 186"/>
                    <a:gd name="T73" fmla="*/ 16 h 135"/>
                    <a:gd name="T74" fmla="*/ 177 w 186"/>
                    <a:gd name="T75" fmla="*/ 17 h 135"/>
                    <a:gd name="T76" fmla="*/ 177 w 186"/>
                    <a:gd name="T77" fmla="*/ 1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35">
                      <a:moveTo>
                        <a:pt x="169" y="0"/>
                      </a:moveTo>
                      <a:cubicBezTo>
                        <a:pt x="17" y="0"/>
                        <a:pt x="17" y="0"/>
                        <a:pt x="17" y="0"/>
                      </a:cubicBezTo>
                      <a:cubicBezTo>
                        <a:pt x="8" y="0"/>
                        <a:pt x="0" y="8"/>
                        <a:pt x="0" y="17"/>
                      </a:cubicBezTo>
                      <a:cubicBezTo>
                        <a:pt x="0" y="118"/>
                        <a:pt x="0" y="118"/>
                        <a:pt x="0" y="118"/>
                      </a:cubicBezTo>
                      <a:cubicBezTo>
                        <a:pt x="0" y="128"/>
                        <a:pt x="8" y="135"/>
                        <a:pt x="17" y="135"/>
                      </a:cubicBezTo>
                      <a:cubicBezTo>
                        <a:pt x="169" y="135"/>
                        <a:pt x="169" y="135"/>
                        <a:pt x="169" y="135"/>
                      </a:cubicBezTo>
                      <a:cubicBezTo>
                        <a:pt x="178" y="135"/>
                        <a:pt x="186" y="128"/>
                        <a:pt x="186" y="118"/>
                      </a:cubicBezTo>
                      <a:cubicBezTo>
                        <a:pt x="186" y="17"/>
                        <a:pt x="186" y="17"/>
                        <a:pt x="186" y="17"/>
                      </a:cubicBezTo>
                      <a:cubicBezTo>
                        <a:pt x="186" y="8"/>
                        <a:pt x="178" y="0"/>
                        <a:pt x="169" y="0"/>
                      </a:cubicBezTo>
                      <a:close/>
                      <a:moveTo>
                        <a:pt x="17" y="9"/>
                      </a:moveTo>
                      <a:cubicBezTo>
                        <a:pt x="169" y="9"/>
                        <a:pt x="169" y="9"/>
                        <a:pt x="169" y="9"/>
                      </a:cubicBezTo>
                      <a:cubicBezTo>
                        <a:pt x="170" y="9"/>
                        <a:pt x="171" y="9"/>
                        <a:pt x="172" y="9"/>
                      </a:cubicBezTo>
                      <a:cubicBezTo>
                        <a:pt x="99" y="82"/>
                        <a:pt x="99" y="82"/>
                        <a:pt x="99" y="82"/>
                      </a:cubicBezTo>
                      <a:cubicBezTo>
                        <a:pt x="97" y="84"/>
                        <a:pt x="95" y="84"/>
                        <a:pt x="93" y="84"/>
                      </a:cubicBezTo>
                      <a:cubicBezTo>
                        <a:pt x="91" y="84"/>
                        <a:pt x="89" y="84"/>
                        <a:pt x="87" y="82"/>
                      </a:cubicBezTo>
                      <a:cubicBezTo>
                        <a:pt x="14" y="9"/>
                        <a:pt x="14" y="9"/>
                        <a:pt x="14" y="9"/>
                      </a:cubicBezTo>
                      <a:cubicBezTo>
                        <a:pt x="15" y="9"/>
                        <a:pt x="16" y="9"/>
                        <a:pt x="17" y="9"/>
                      </a:cubicBezTo>
                      <a:close/>
                      <a:moveTo>
                        <a:pt x="8" y="118"/>
                      </a:moveTo>
                      <a:cubicBezTo>
                        <a:pt x="8" y="17"/>
                        <a:pt x="8" y="17"/>
                        <a:pt x="8" y="17"/>
                      </a:cubicBezTo>
                      <a:cubicBezTo>
                        <a:pt x="8" y="17"/>
                        <a:pt x="9" y="16"/>
                        <a:pt x="9" y="16"/>
                      </a:cubicBezTo>
                      <a:cubicBezTo>
                        <a:pt x="61" y="68"/>
                        <a:pt x="61" y="68"/>
                        <a:pt x="61" y="68"/>
                      </a:cubicBezTo>
                      <a:cubicBezTo>
                        <a:pt x="9" y="120"/>
                        <a:pt x="9" y="120"/>
                        <a:pt x="9" y="120"/>
                      </a:cubicBezTo>
                      <a:cubicBezTo>
                        <a:pt x="9" y="119"/>
                        <a:pt x="8" y="119"/>
                        <a:pt x="8" y="118"/>
                      </a:cubicBezTo>
                      <a:close/>
                      <a:moveTo>
                        <a:pt x="169" y="127"/>
                      </a:moveTo>
                      <a:cubicBezTo>
                        <a:pt x="17" y="127"/>
                        <a:pt x="17" y="127"/>
                        <a:pt x="17" y="127"/>
                      </a:cubicBezTo>
                      <a:cubicBezTo>
                        <a:pt x="16" y="127"/>
                        <a:pt x="15" y="126"/>
                        <a:pt x="14" y="126"/>
                      </a:cubicBezTo>
                      <a:cubicBezTo>
                        <a:pt x="67" y="74"/>
                        <a:pt x="67" y="74"/>
                        <a:pt x="67" y="74"/>
                      </a:cubicBezTo>
                      <a:cubicBezTo>
                        <a:pt x="81" y="88"/>
                        <a:pt x="81" y="88"/>
                        <a:pt x="81" y="88"/>
                      </a:cubicBezTo>
                      <a:cubicBezTo>
                        <a:pt x="84" y="91"/>
                        <a:pt x="89" y="93"/>
                        <a:pt x="93" y="93"/>
                      </a:cubicBezTo>
                      <a:cubicBezTo>
                        <a:pt x="97" y="93"/>
                        <a:pt x="101" y="91"/>
                        <a:pt x="105" y="88"/>
                      </a:cubicBezTo>
                      <a:cubicBezTo>
                        <a:pt x="119" y="74"/>
                        <a:pt x="119" y="74"/>
                        <a:pt x="119" y="74"/>
                      </a:cubicBezTo>
                      <a:cubicBezTo>
                        <a:pt x="172" y="126"/>
                        <a:pt x="172" y="126"/>
                        <a:pt x="172" y="126"/>
                      </a:cubicBezTo>
                      <a:cubicBezTo>
                        <a:pt x="171" y="126"/>
                        <a:pt x="170" y="127"/>
                        <a:pt x="169" y="127"/>
                      </a:cubicBezTo>
                      <a:close/>
                      <a:moveTo>
                        <a:pt x="177" y="118"/>
                      </a:moveTo>
                      <a:cubicBezTo>
                        <a:pt x="177" y="119"/>
                        <a:pt x="177" y="119"/>
                        <a:pt x="177" y="120"/>
                      </a:cubicBezTo>
                      <a:cubicBezTo>
                        <a:pt x="125" y="68"/>
                        <a:pt x="125" y="68"/>
                        <a:pt x="125" y="68"/>
                      </a:cubicBezTo>
                      <a:cubicBezTo>
                        <a:pt x="177" y="16"/>
                        <a:pt x="177" y="16"/>
                        <a:pt x="177" y="16"/>
                      </a:cubicBezTo>
                      <a:cubicBezTo>
                        <a:pt x="177" y="16"/>
                        <a:pt x="177" y="17"/>
                        <a:pt x="177" y="17"/>
                      </a:cubicBezTo>
                      <a:lnTo>
                        <a:pt x="177" y="118"/>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1" name="TextBox 60"/>
                <p:cNvSpPr txBox="1"/>
                <p:nvPr/>
              </p:nvSpPr>
              <p:spPr>
                <a:xfrm>
                  <a:off x="6325942" y="2568406"/>
                  <a:ext cx="1717137" cy="369332"/>
                </a:xfrm>
                <a:prstGeom prst="rect">
                  <a:avLst/>
                </a:prstGeom>
                <a:noFill/>
              </p:spPr>
              <p:txBody>
                <a:bodyPr wrap="none" rtlCol="0">
                  <a:spAutoFit/>
                </a:bodyPr>
                <a:lstStyle/>
                <a:p>
                  <a:r>
                    <a:rPr lang="en-CA" sz="1800" dirty="0" err="1" smtClean="0">
                      <a:solidFill>
                        <a:schemeClr val="bg1"/>
                      </a:solidFill>
                      <a:latin typeface="Segoe UI" charset="0"/>
                      <a:ea typeface="Segoe UI" charset="0"/>
                      <a:cs typeface="Segoe UI" charset="0"/>
                    </a:rPr>
                    <a:t>info@nexj.com</a:t>
                  </a:r>
                  <a:endParaRPr lang="en-CA" sz="1800" dirty="0">
                    <a:solidFill>
                      <a:schemeClr val="bg1"/>
                    </a:solidFill>
                    <a:latin typeface="Segoe UI" charset="0"/>
                    <a:ea typeface="Segoe UI" charset="0"/>
                    <a:cs typeface="Segoe UI" charset="0"/>
                  </a:endParaRPr>
                </a:p>
              </p:txBody>
            </p:sp>
          </p:grpSp>
          <p:grpSp>
            <p:nvGrpSpPr>
              <p:cNvPr id="57" name="Group 56"/>
              <p:cNvGrpSpPr/>
              <p:nvPr/>
            </p:nvGrpSpPr>
            <p:grpSpPr>
              <a:xfrm>
                <a:off x="1279576" y="2072900"/>
                <a:ext cx="2098033" cy="461913"/>
                <a:chOff x="4067557" y="2740366"/>
                <a:chExt cx="2098033" cy="461913"/>
              </a:xfrm>
            </p:grpSpPr>
            <p:sp>
              <p:nvSpPr>
                <p:cNvPr id="58" name="Freeform 353"/>
                <p:cNvSpPr>
                  <a:spLocks noEditPoints="1"/>
                </p:cNvSpPr>
                <p:nvPr/>
              </p:nvSpPr>
              <p:spPr bwMode="auto">
                <a:xfrm>
                  <a:off x="4067557" y="2740366"/>
                  <a:ext cx="461913" cy="461913"/>
                </a:xfrm>
                <a:custGeom>
                  <a:avLst/>
                  <a:gdLst>
                    <a:gd name="T0" fmla="*/ 0 w 186"/>
                    <a:gd name="T1" fmla="*/ 93 h 186"/>
                    <a:gd name="T2" fmla="*/ 186 w 186"/>
                    <a:gd name="T3" fmla="*/ 93 h 186"/>
                    <a:gd name="T4" fmla="*/ 68 w 186"/>
                    <a:gd name="T5" fmla="*/ 12 h 186"/>
                    <a:gd name="T6" fmla="*/ 62 w 186"/>
                    <a:gd name="T7" fmla="*/ 19 h 186"/>
                    <a:gd name="T8" fmla="*/ 53 w 186"/>
                    <a:gd name="T9" fmla="*/ 36 h 186"/>
                    <a:gd name="T10" fmla="*/ 39 w 186"/>
                    <a:gd name="T11" fmla="*/ 29 h 186"/>
                    <a:gd name="T12" fmla="*/ 32 w 186"/>
                    <a:gd name="T13" fmla="*/ 34 h 186"/>
                    <a:gd name="T14" fmla="*/ 49 w 186"/>
                    <a:gd name="T15" fmla="*/ 47 h 186"/>
                    <a:gd name="T16" fmla="*/ 44 w 186"/>
                    <a:gd name="T17" fmla="*/ 70 h 186"/>
                    <a:gd name="T18" fmla="*/ 43 w 186"/>
                    <a:gd name="T19" fmla="*/ 81 h 186"/>
                    <a:gd name="T20" fmla="*/ 9 w 186"/>
                    <a:gd name="T21" fmla="*/ 89 h 186"/>
                    <a:gd name="T22" fmla="*/ 9 w 186"/>
                    <a:gd name="T23" fmla="*/ 97 h 186"/>
                    <a:gd name="T24" fmla="*/ 43 w 186"/>
                    <a:gd name="T25" fmla="*/ 104 h 186"/>
                    <a:gd name="T26" fmla="*/ 44 w 186"/>
                    <a:gd name="T27" fmla="*/ 116 h 186"/>
                    <a:gd name="T28" fmla="*/ 49 w 186"/>
                    <a:gd name="T29" fmla="*/ 139 h 186"/>
                    <a:gd name="T30" fmla="*/ 32 w 186"/>
                    <a:gd name="T31" fmla="*/ 152 h 186"/>
                    <a:gd name="T32" fmla="*/ 39 w 186"/>
                    <a:gd name="T33" fmla="*/ 157 h 186"/>
                    <a:gd name="T34" fmla="*/ 53 w 186"/>
                    <a:gd name="T35" fmla="*/ 149 h 186"/>
                    <a:gd name="T36" fmla="*/ 62 w 186"/>
                    <a:gd name="T37" fmla="*/ 167 h 186"/>
                    <a:gd name="T38" fmla="*/ 68 w 186"/>
                    <a:gd name="T39" fmla="*/ 174 h 186"/>
                    <a:gd name="T40" fmla="*/ 89 w 186"/>
                    <a:gd name="T41" fmla="*/ 177 h 186"/>
                    <a:gd name="T42" fmla="*/ 89 w 186"/>
                    <a:gd name="T43" fmla="*/ 140 h 186"/>
                    <a:gd name="T44" fmla="*/ 89 w 186"/>
                    <a:gd name="T45" fmla="*/ 131 h 186"/>
                    <a:gd name="T46" fmla="*/ 51 w 186"/>
                    <a:gd name="T47" fmla="*/ 97 h 186"/>
                    <a:gd name="T48" fmla="*/ 89 w 186"/>
                    <a:gd name="T49" fmla="*/ 131 h 186"/>
                    <a:gd name="T50" fmla="*/ 51 w 186"/>
                    <a:gd name="T51" fmla="*/ 89 h 186"/>
                    <a:gd name="T52" fmla="*/ 89 w 186"/>
                    <a:gd name="T53" fmla="*/ 55 h 186"/>
                    <a:gd name="T54" fmla="*/ 89 w 186"/>
                    <a:gd name="T55" fmla="*/ 46 h 186"/>
                    <a:gd name="T56" fmla="*/ 89 w 186"/>
                    <a:gd name="T57" fmla="*/ 9 h 186"/>
                    <a:gd name="T58" fmla="*/ 177 w 186"/>
                    <a:gd name="T59" fmla="*/ 89 h 186"/>
                    <a:gd name="T60" fmla="*/ 143 w 186"/>
                    <a:gd name="T61" fmla="*/ 81 h 186"/>
                    <a:gd name="T62" fmla="*/ 142 w 186"/>
                    <a:gd name="T63" fmla="*/ 70 h 186"/>
                    <a:gd name="T64" fmla="*/ 137 w 186"/>
                    <a:gd name="T65" fmla="*/ 47 h 186"/>
                    <a:gd name="T66" fmla="*/ 154 w 186"/>
                    <a:gd name="T67" fmla="*/ 34 h 186"/>
                    <a:gd name="T68" fmla="*/ 148 w 186"/>
                    <a:gd name="T69" fmla="*/ 29 h 186"/>
                    <a:gd name="T70" fmla="*/ 133 w 186"/>
                    <a:gd name="T71" fmla="*/ 36 h 186"/>
                    <a:gd name="T72" fmla="*/ 124 w 186"/>
                    <a:gd name="T73" fmla="*/ 19 h 186"/>
                    <a:gd name="T74" fmla="*/ 118 w 186"/>
                    <a:gd name="T75" fmla="*/ 12 h 186"/>
                    <a:gd name="T76" fmla="*/ 97 w 186"/>
                    <a:gd name="T77" fmla="*/ 9 h 186"/>
                    <a:gd name="T78" fmla="*/ 97 w 186"/>
                    <a:gd name="T79" fmla="*/ 46 h 186"/>
                    <a:gd name="T80" fmla="*/ 97 w 186"/>
                    <a:gd name="T81" fmla="*/ 55 h 186"/>
                    <a:gd name="T82" fmla="*/ 135 w 186"/>
                    <a:gd name="T83" fmla="*/ 89 h 186"/>
                    <a:gd name="T84" fmla="*/ 97 w 186"/>
                    <a:gd name="T85" fmla="*/ 55 h 186"/>
                    <a:gd name="T86" fmla="*/ 135 w 186"/>
                    <a:gd name="T87" fmla="*/ 97 h 186"/>
                    <a:gd name="T88" fmla="*/ 97 w 186"/>
                    <a:gd name="T89" fmla="*/ 131 h 186"/>
                    <a:gd name="T90" fmla="*/ 97 w 186"/>
                    <a:gd name="T91" fmla="*/ 177 h 186"/>
                    <a:gd name="T92" fmla="*/ 126 w 186"/>
                    <a:gd name="T93" fmla="*/ 145 h 186"/>
                    <a:gd name="T94" fmla="*/ 118 w 186"/>
                    <a:gd name="T95" fmla="*/ 174 h 186"/>
                    <a:gd name="T96" fmla="*/ 124 w 186"/>
                    <a:gd name="T97" fmla="*/ 167 h 186"/>
                    <a:gd name="T98" fmla="*/ 133 w 186"/>
                    <a:gd name="T99" fmla="*/ 149 h 186"/>
                    <a:gd name="T100" fmla="*/ 148 w 186"/>
                    <a:gd name="T101" fmla="*/ 157 h 186"/>
                    <a:gd name="T102" fmla="*/ 154 w 186"/>
                    <a:gd name="T103" fmla="*/ 152 h 186"/>
                    <a:gd name="T104" fmla="*/ 137 w 186"/>
                    <a:gd name="T105" fmla="*/ 139 h 186"/>
                    <a:gd name="T106" fmla="*/ 142 w 186"/>
                    <a:gd name="T107" fmla="*/ 116 h 186"/>
                    <a:gd name="T108" fmla="*/ 143 w 186"/>
                    <a:gd name="T109" fmla="*/ 104 h 186"/>
                    <a:gd name="T110" fmla="*/ 177 w 186"/>
                    <a:gd name="T111"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186">
                      <a:moveTo>
                        <a:pt x="93" y="0"/>
                      </a:moveTo>
                      <a:cubicBezTo>
                        <a:pt x="42" y="0"/>
                        <a:pt x="0" y="42"/>
                        <a:pt x="0" y="93"/>
                      </a:cubicBezTo>
                      <a:cubicBezTo>
                        <a:pt x="0" y="144"/>
                        <a:pt x="42" y="186"/>
                        <a:pt x="93" y="186"/>
                      </a:cubicBezTo>
                      <a:cubicBezTo>
                        <a:pt x="144" y="186"/>
                        <a:pt x="186" y="144"/>
                        <a:pt x="186" y="93"/>
                      </a:cubicBezTo>
                      <a:cubicBezTo>
                        <a:pt x="186" y="42"/>
                        <a:pt x="144" y="0"/>
                        <a:pt x="93" y="0"/>
                      </a:cubicBezTo>
                      <a:close/>
                      <a:moveTo>
                        <a:pt x="68" y="12"/>
                      </a:moveTo>
                      <a:cubicBezTo>
                        <a:pt x="66" y="14"/>
                        <a:pt x="64" y="16"/>
                        <a:pt x="63" y="19"/>
                      </a:cubicBezTo>
                      <a:cubicBezTo>
                        <a:pt x="63" y="19"/>
                        <a:pt x="62" y="19"/>
                        <a:pt x="62" y="19"/>
                      </a:cubicBezTo>
                      <a:cubicBezTo>
                        <a:pt x="59" y="24"/>
                        <a:pt x="56" y="29"/>
                        <a:pt x="53" y="35"/>
                      </a:cubicBezTo>
                      <a:cubicBezTo>
                        <a:pt x="53" y="36"/>
                        <a:pt x="53" y="36"/>
                        <a:pt x="53" y="36"/>
                      </a:cubicBezTo>
                      <a:cubicBezTo>
                        <a:pt x="53" y="37"/>
                        <a:pt x="53" y="37"/>
                        <a:pt x="52" y="38"/>
                      </a:cubicBezTo>
                      <a:cubicBezTo>
                        <a:pt x="47" y="35"/>
                        <a:pt x="43" y="32"/>
                        <a:pt x="39" y="29"/>
                      </a:cubicBezTo>
                      <a:cubicBezTo>
                        <a:pt x="47" y="21"/>
                        <a:pt x="57" y="16"/>
                        <a:pt x="68" y="12"/>
                      </a:cubicBezTo>
                      <a:close/>
                      <a:moveTo>
                        <a:pt x="32" y="34"/>
                      </a:moveTo>
                      <a:cubicBezTo>
                        <a:pt x="37" y="39"/>
                        <a:pt x="43" y="42"/>
                        <a:pt x="50" y="45"/>
                      </a:cubicBezTo>
                      <a:cubicBezTo>
                        <a:pt x="49" y="46"/>
                        <a:pt x="49" y="46"/>
                        <a:pt x="49" y="47"/>
                      </a:cubicBezTo>
                      <a:cubicBezTo>
                        <a:pt x="47" y="53"/>
                        <a:pt x="46" y="60"/>
                        <a:pt x="44" y="67"/>
                      </a:cubicBezTo>
                      <a:cubicBezTo>
                        <a:pt x="44" y="68"/>
                        <a:pt x="44" y="69"/>
                        <a:pt x="44" y="70"/>
                      </a:cubicBezTo>
                      <a:cubicBezTo>
                        <a:pt x="44" y="73"/>
                        <a:pt x="43" y="75"/>
                        <a:pt x="43" y="78"/>
                      </a:cubicBezTo>
                      <a:cubicBezTo>
                        <a:pt x="43" y="79"/>
                        <a:pt x="43" y="80"/>
                        <a:pt x="43" y="81"/>
                      </a:cubicBezTo>
                      <a:cubicBezTo>
                        <a:pt x="43" y="84"/>
                        <a:pt x="43" y="86"/>
                        <a:pt x="43" y="89"/>
                      </a:cubicBezTo>
                      <a:cubicBezTo>
                        <a:pt x="9" y="89"/>
                        <a:pt x="9" y="89"/>
                        <a:pt x="9" y="89"/>
                      </a:cubicBezTo>
                      <a:cubicBezTo>
                        <a:pt x="10" y="68"/>
                        <a:pt x="19" y="49"/>
                        <a:pt x="32" y="34"/>
                      </a:cubicBezTo>
                      <a:close/>
                      <a:moveTo>
                        <a:pt x="9" y="97"/>
                      </a:moveTo>
                      <a:cubicBezTo>
                        <a:pt x="43" y="97"/>
                        <a:pt x="43" y="97"/>
                        <a:pt x="43" y="97"/>
                      </a:cubicBezTo>
                      <a:cubicBezTo>
                        <a:pt x="43" y="100"/>
                        <a:pt x="43" y="102"/>
                        <a:pt x="43" y="104"/>
                      </a:cubicBezTo>
                      <a:cubicBezTo>
                        <a:pt x="43" y="105"/>
                        <a:pt x="43" y="107"/>
                        <a:pt x="43" y="108"/>
                      </a:cubicBezTo>
                      <a:cubicBezTo>
                        <a:pt x="43" y="110"/>
                        <a:pt x="44" y="113"/>
                        <a:pt x="44" y="116"/>
                      </a:cubicBezTo>
                      <a:cubicBezTo>
                        <a:pt x="44" y="117"/>
                        <a:pt x="44" y="118"/>
                        <a:pt x="44" y="119"/>
                      </a:cubicBezTo>
                      <a:cubicBezTo>
                        <a:pt x="46" y="126"/>
                        <a:pt x="47" y="133"/>
                        <a:pt x="49" y="139"/>
                      </a:cubicBezTo>
                      <a:cubicBezTo>
                        <a:pt x="49" y="140"/>
                        <a:pt x="49" y="140"/>
                        <a:pt x="50" y="140"/>
                      </a:cubicBezTo>
                      <a:cubicBezTo>
                        <a:pt x="43" y="143"/>
                        <a:pt x="37" y="147"/>
                        <a:pt x="32" y="152"/>
                      </a:cubicBezTo>
                      <a:cubicBezTo>
                        <a:pt x="19" y="137"/>
                        <a:pt x="10" y="118"/>
                        <a:pt x="9" y="97"/>
                      </a:cubicBezTo>
                      <a:close/>
                      <a:moveTo>
                        <a:pt x="39" y="157"/>
                      </a:moveTo>
                      <a:cubicBezTo>
                        <a:pt x="43" y="154"/>
                        <a:pt x="47" y="151"/>
                        <a:pt x="52" y="148"/>
                      </a:cubicBezTo>
                      <a:cubicBezTo>
                        <a:pt x="53" y="149"/>
                        <a:pt x="53" y="149"/>
                        <a:pt x="53" y="149"/>
                      </a:cubicBezTo>
                      <a:cubicBezTo>
                        <a:pt x="53" y="150"/>
                        <a:pt x="53" y="150"/>
                        <a:pt x="53" y="150"/>
                      </a:cubicBezTo>
                      <a:cubicBezTo>
                        <a:pt x="56" y="156"/>
                        <a:pt x="59" y="162"/>
                        <a:pt x="62" y="167"/>
                      </a:cubicBezTo>
                      <a:cubicBezTo>
                        <a:pt x="62" y="167"/>
                        <a:pt x="63" y="167"/>
                        <a:pt x="63" y="167"/>
                      </a:cubicBezTo>
                      <a:cubicBezTo>
                        <a:pt x="64" y="170"/>
                        <a:pt x="66" y="172"/>
                        <a:pt x="68" y="174"/>
                      </a:cubicBezTo>
                      <a:cubicBezTo>
                        <a:pt x="57" y="170"/>
                        <a:pt x="47" y="165"/>
                        <a:pt x="39" y="157"/>
                      </a:cubicBezTo>
                      <a:close/>
                      <a:moveTo>
                        <a:pt x="89" y="177"/>
                      </a:moveTo>
                      <a:cubicBezTo>
                        <a:pt x="77" y="175"/>
                        <a:pt x="67" y="163"/>
                        <a:pt x="60" y="145"/>
                      </a:cubicBezTo>
                      <a:cubicBezTo>
                        <a:pt x="69" y="142"/>
                        <a:pt x="78" y="140"/>
                        <a:pt x="89" y="140"/>
                      </a:cubicBezTo>
                      <a:lnTo>
                        <a:pt x="89" y="177"/>
                      </a:lnTo>
                      <a:close/>
                      <a:moveTo>
                        <a:pt x="89" y="131"/>
                      </a:moveTo>
                      <a:cubicBezTo>
                        <a:pt x="77" y="132"/>
                        <a:pt x="67" y="134"/>
                        <a:pt x="57" y="137"/>
                      </a:cubicBezTo>
                      <a:cubicBezTo>
                        <a:pt x="54" y="125"/>
                        <a:pt x="51" y="112"/>
                        <a:pt x="51" y="97"/>
                      </a:cubicBezTo>
                      <a:cubicBezTo>
                        <a:pt x="89" y="97"/>
                        <a:pt x="89" y="97"/>
                        <a:pt x="89" y="97"/>
                      </a:cubicBezTo>
                      <a:lnTo>
                        <a:pt x="89" y="131"/>
                      </a:lnTo>
                      <a:close/>
                      <a:moveTo>
                        <a:pt x="89" y="89"/>
                      </a:moveTo>
                      <a:cubicBezTo>
                        <a:pt x="51" y="89"/>
                        <a:pt x="51" y="89"/>
                        <a:pt x="51" y="89"/>
                      </a:cubicBezTo>
                      <a:cubicBezTo>
                        <a:pt x="51" y="74"/>
                        <a:pt x="54" y="60"/>
                        <a:pt x="57" y="49"/>
                      </a:cubicBezTo>
                      <a:cubicBezTo>
                        <a:pt x="67" y="52"/>
                        <a:pt x="77" y="54"/>
                        <a:pt x="89" y="55"/>
                      </a:cubicBezTo>
                      <a:lnTo>
                        <a:pt x="89" y="89"/>
                      </a:lnTo>
                      <a:close/>
                      <a:moveTo>
                        <a:pt x="89" y="46"/>
                      </a:moveTo>
                      <a:cubicBezTo>
                        <a:pt x="78" y="46"/>
                        <a:pt x="69" y="44"/>
                        <a:pt x="60" y="41"/>
                      </a:cubicBezTo>
                      <a:cubicBezTo>
                        <a:pt x="67" y="23"/>
                        <a:pt x="77" y="11"/>
                        <a:pt x="89" y="9"/>
                      </a:cubicBezTo>
                      <a:lnTo>
                        <a:pt x="89" y="46"/>
                      </a:lnTo>
                      <a:close/>
                      <a:moveTo>
                        <a:pt x="177" y="89"/>
                      </a:moveTo>
                      <a:cubicBezTo>
                        <a:pt x="143" y="89"/>
                        <a:pt x="143" y="89"/>
                        <a:pt x="143" y="89"/>
                      </a:cubicBezTo>
                      <a:cubicBezTo>
                        <a:pt x="143" y="86"/>
                        <a:pt x="143" y="84"/>
                        <a:pt x="143" y="81"/>
                      </a:cubicBezTo>
                      <a:cubicBezTo>
                        <a:pt x="143" y="80"/>
                        <a:pt x="143" y="79"/>
                        <a:pt x="143" y="78"/>
                      </a:cubicBezTo>
                      <a:cubicBezTo>
                        <a:pt x="143" y="75"/>
                        <a:pt x="142" y="73"/>
                        <a:pt x="142" y="70"/>
                      </a:cubicBezTo>
                      <a:cubicBezTo>
                        <a:pt x="142" y="69"/>
                        <a:pt x="142" y="68"/>
                        <a:pt x="142" y="67"/>
                      </a:cubicBezTo>
                      <a:cubicBezTo>
                        <a:pt x="140" y="60"/>
                        <a:pt x="139" y="53"/>
                        <a:pt x="137" y="47"/>
                      </a:cubicBezTo>
                      <a:cubicBezTo>
                        <a:pt x="137" y="46"/>
                        <a:pt x="137" y="46"/>
                        <a:pt x="136" y="45"/>
                      </a:cubicBezTo>
                      <a:cubicBezTo>
                        <a:pt x="143" y="42"/>
                        <a:pt x="149" y="39"/>
                        <a:pt x="154" y="34"/>
                      </a:cubicBezTo>
                      <a:cubicBezTo>
                        <a:pt x="167" y="49"/>
                        <a:pt x="176" y="68"/>
                        <a:pt x="177" y="89"/>
                      </a:cubicBezTo>
                      <a:close/>
                      <a:moveTo>
                        <a:pt x="148" y="29"/>
                      </a:moveTo>
                      <a:cubicBezTo>
                        <a:pt x="143" y="32"/>
                        <a:pt x="139" y="35"/>
                        <a:pt x="134" y="38"/>
                      </a:cubicBezTo>
                      <a:cubicBezTo>
                        <a:pt x="133" y="37"/>
                        <a:pt x="133" y="37"/>
                        <a:pt x="133" y="36"/>
                      </a:cubicBezTo>
                      <a:cubicBezTo>
                        <a:pt x="133" y="36"/>
                        <a:pt x="133" y="36"/>
                        <a:pt x="133" y="35"/>
                      </a:cubicBezTo>
                      <a:cubicBezTo>
                        <a:pt x="130" y="29"/>
                        <a:pt x="127" y="24"/>
                        <a:pt x="124" y="19"/>
                      </a:cubicBezTo>
                      <a:cubicBezTo>
                        <a:pt x="124" y="19"/>
                        <a:pt x="123" y="19"/>
                        <a:pt x="123" y="19"/>
                      </a:cubicBezTo>
                      <a:cubicBezTo>
                        <a:pt x="122" y="16"/>
                        <a:pt x="120" y="14"/>
                        <a:pt x="118" y="12"/>
                      </a:cubicBezTo>
                      <a:cubicBezTo>
                        <a:pt x="129" y="16"/>
                        <a:pt x="139" y="21"/>
                        <a:pt x="148" y="29"/>
                      </a:cubicBezTo>
                      <a:close/>
                      <a:moveTo>
                        <a:pt x="97" y="9"/>
                      </a:moveTo>
                      <a:cubicBezTo>
                        <a:pt x="109" y="11"/>
                        <a:pt x="119" y="23"/>
                        <a:pt x="126" y="41"/>
                      </a:cubicBezTo>
                      <a:cubicBezTo>
                        <a:pt x="117" y="44"/>
                        <a:pt x="108" y="46"/>
                        <a:pt x="97" y="46"/>
                      </a:cubicBezTo>
                      <a:lnTo>
                        <a:pt x="97" y="9"/>
                      </a:lnTo>
                      <a:close/>
                      <a:moveTo>
                        <a:pt x="97" y="55"/>
                      </a:moveTo>
                      <a:cubicBezTo>
                        <a:pt x="109" y="54"/>
                        <a:pt x="119" y="52"/>
                        <a:pt x="129" y="49"/>
                      </a:cubicBezTo>
                      <a:cubicBezTo>
                        <a:pt x="132" y="60"/>
                        <a:pt x="135" y="74"/>
                        <a:pt x="135" y="89"/>
                      </a:cubicBezTo>
                      <a:cubicBezTo>
                        <a:pt x="97" y="89"/>
                        <a:pt x="97" y="89"/>
                        <a:pt x="97" y="89"/>
                      </a:cubicBezTo>
                      <a:lnTo>
                        <a:pt x="97" y="55"/>
                      </a:lnTo>
                      <a:close/>
                      <a:moveTo>
                        <a:pt x="97" y="97"/>
                      </a:moveTo>
                      <a:cubicBezTo>
                        <a:pt x="135" y="97"/>
                        <a:pt x="135" y="97"/>
                        <a:pt x="135" y="97"/>
                      </a:cubicBezTo>
                      <a:cubicBezTo>
                        <a:pt x="135" y="112"/>
                        <a:pt x="132" y="125"/>
                        <a:pt x="129" y="137"/>
                      </a:cubicBezTo>
                      <a:cubicBezTo>
                        <a:pt x="119" y="134"/>
                        <a:pt x="109" y="132"/>
                        <a:pt x="97" y="131"/>
                      </a:cubicBezTo>
                      <a:lnTo>
                        <a:pt x="97" y="97"/>
                      </a:lnTo>
                      <a:close/>
                      <a:moveTo>
                        <a:pt x="97" y="177"/>
                      </a:moveTo>
                      <a:cubicBezTo>
                        <a:pt x="97" y="140"/>
                        <a:pt x="97" y="140"/>
                        <a:pt x="97" y="140"/>
                      </a:cubicBezTo>
                      <a:cubicBezTo>
                        <a:pt x="108" y="140"/>
                        <a:pt x="117" y="142"/>
                        <a:pt x="126" y="145"/>
                      </a:cubicBezTo>
                      <a:cubicBezTo>
                        <a:pt x="119" y="163"/>
                        <a:pt x="109" y="175"/>
                        <a:pt x="97" y="177"/>
                      </a:cubicBezTo>
                      <a:close/>
                      <a:moveTo>
                        <a:pt x="118" y="174"/>
                      </a:moveTo>
                      <a:cubicBezTo>
                        <a:pt x="120" y="172"/>
                        <a:pt x="122" y="170"/>
                        <a:pt x="123" y="167"/>
                      </a:cubicBezTo>
                      <a:cubicBezTo>
                        <a:pt x="123" y="167"/>
                        <a:pt x="124" y="167"/>
                        <a:pt x="124" y="167"/>
                      </a:cubicBezTo>
                      <a:cubicBezTo>
                        <a:pt x="127" y="162"/>
                        <a:pt x="130" y="156"/>
                        <a:pt x="133" y="150"/>
                      </a:cubicBezTo>
                      <a:cubicBezTo>
                        <a:pt x="133" y="150"/>
                        <a:pt x="133" y="150"/>
                        <a:pt x="133" y="149"/>
                      </a:cubicBezTo>
                      <a:cubicBezTo>
                        <a:pt x="133" y="149"/>
                        <a:pt x="133" y="149"/>
                        <a:pt x="134" y="148"/>
                      </a:cubicBezTo>
                      <a:cubicBezTo>
                        <a:pt x="139" y="151"/>
                        <a:pt x="143" y="154"/>
                        <a:pt x="148" y="157"/>
                      </a:cubicBezTo>
                      <a:cubicBezTo>
                        <a:pt x="139" y="165"/>
                        <a:pt x="129" y="170"/>
                        <a:pt x="118" y="174"/>
                      </a:cubicBezTo>
                      <a:close/>
                      <a:moveTo>
                        <a:pt x="154" y="152"/>
                      </a:moveTo>
                      <a:cubicBezTo>
                        <a:pt x="149" y="147"/>
                        <a:pt x="143" y="143"/>
                        <a:pt x="136" y="140"/>
                      </a:cubicBezTo>
                      <a:cubicBezTo>
                        <a:pt x="137" y="140"/>
                        <a:pt x="137" y="140"/>
                        <a:pt x="137" y="139"/>
                      </a:cubicBezTo>
                      <a:cubicBezTo>
                        <a:pt x="139" y="133"/>
                        <a:pt x="140" y="126"/>
                        <a:pt x="142" y="119"/>
                      </a:cubicBezTo>
                      <a:cubicBezTo>
                        <a:pt x="142" y="118"/>
                        <a:pt x="142" y="117"/>
                        <a:pt x="142" y="116"/>
                      </a:cubicBezTo>
                      <a:cubicBezTo>
                        <a:pt x="142" y="113"/>
                        <a:pt x="143" y="110"/>
                        <a:pt x="143" y="108"/>
                      </a:cubicBezTo>
                      <a:cubicBezTo>
                        <a:pt x="143" y="107"/>
                        <a:pt x="143" y="105"/>
                        <a:pt x="143" y="104"/>
                      </a:cubicBezTo>
                      <a:cubicBezTo>
                        <a:pt x="143" y="102"/>
                        <a:pt x="143" y="100"/>
                        <a:pt x="143" y="97"/>
                      </a:cubicBezTo>
                      <a:cubicBezTo>
                        <a:pt x="177" y="97"/>
                        <a:pt x="177" y="97"/>
                        <a:pt x="177" y="97"/>
                      </a:cubicBezTo>
                      <a:cubicBezTo>
                        <a:pt x="176" y="118"/>
                        <a:pt x="167" y="137"/>
                        <a:pt x="154" y="15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9" name="TextBox 58"/>
                <p:cNvSpPr txBox="1"/>
                <p:nvPr/>
              </p:nvSpPr>
              <p:spPr>
                <a:xfrm>
                  <a:off x="4539889" y="2823640"/>
                  <a:ext cx="1625701" cy="369332"/>
                </a:xfrm>
                <a:prstGeom prst="rect">
                  <a:avLst/>
                </a:prstGeom>
                <a:noFill/>
              </p:spPr>
              <p:txBody>
                <a:bodyPr wrap="none" rtlCol="0">
                  <a:spAutoFit/>
                </a:bodyPr>
                <a:lstStyle/>
                <a:p>
                  <a:r>
                    <a:rPr lang="en-CA" sz="1800" dirty="0" err="1" smtClean="0">
                      <a:solidFill>
                        <a:schemeClr val="bg1"/>
                      </a:solidFill>
                      <a:latin typeface="Segoe UI" charset="0"/>
                      <a:ea typeface="Segoe UI" charset="0"/>
                      <a:cs typeface="Segoe UI" charset="0"/>
                    </a:rPr>
                    <a:t>www.nexj.com</a:t>
                  </a:r>
                  <a:endParaRPr lang="en-CA" sz="1800" dirty="0">
                    <a:solidFill>
                      <a:schemeClr val="bg1"/>
                    </a:solidFill>
                    <a:latin typeface="Segoe UI" charset="0"/>
                    <a:ea typeface="Segoe UI" charset="0"/>
                    <a:cs typeface="Segoe UI" charset="0"/>
                  </a:endParaRPr>
                </a:p>
              </p:txBody>
            </p:sp>
          </p:grpSp>
        </p:grpSp>
      </p:grpSp>
      <p:grpSp>
        <p:nvGrpSpPr>
          <p:cNvPr id="62" name="Group 61"/>
          <p:cNvGrpSpPr/>
          <p:nvPr userDrawn="1"/>
        </p:nvGrpSpPr>
        <p:grpSpPr>
          <a:xfrm>
            <a:off x="0" y="0"/>
            <a:ext cx="9144000" cy="1360768"/>
            <a:chOff x="0" y="0"/>
            <a:chExt cx="9144000" cy="1360768"/>
          </a:xfrm>
        </p:grpSpPr>
        <p:sp>
          <p:nvSpPr>
            <p:cNvPr id="63" name="Rectangle 62"/>
            <p:cNvSpPr/>
            <p:nvPr userDrawn="1"/>
          </p:nvSpPr>
          <p:spPr>
            <a:xfrm>
              <a:off x="0" y="0"/>
              <a:ext cx="9144000" cy="1360768"/>
            </a:xfrm>
            <a:prstGeom prst="rect">
              <a:avLst/>
            </a:prstGeom>
            <a:solidFill>
              <a:schemeClr val="bg1"/>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1350"/>
            </a:p>
          </p:txBody>
        </p:sp>
        <p:pic>
          <p:nvPicPr>
            <p:cNvPr id="64" name="Picture 6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974" y="320398"/>
              <a:ext cx="1607906" cy="753540"/>
            </a:xfrm>
            <a:prstGeom prst="rect">
              <a:avLst/>
            </a:prstGeom>
          </p:spPr>
        </p:pic>
        <p:cxnSp>
          <p:nvCxnSpPr>
            <p:cNvPr id="65" name="Straight Connector 64"/>
            <p:cNvCxnSpPr/>
            <p:nvPr userDrawn="1"/>
          </p:nvCxnSpPr>
          <p:spPr>
            <a:xfrm>
              <a:off x="2243429" y="353938"/>
              <a:ext cx="0" cy="72000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7"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69" name="Rectangle 6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2589981" y="430939"/>
            <a:ext cx="4160599" cy="584775"/>
          </a:xfrm>
          <a:prstGeom prst="rect">
            <a:avLst/>
          </a:prstGeom>
          <a:noFill/>
        </p:spPr>
        <p:txBody>
          <a:bodyPr wrap="square" rtlCol="0">
            <a:spAutoFit/>
          </a:bodyPr>
          <a:lstStyle/>
          <a:p>
            <a:r>
              <a:rPr lang="en-US" sz="3200" dirty="0" smtClean="0"/>
              <a:t>Thank You</a:t>
            </a:r>
            <a:endParaRPr lang="en-US" sz="3200" dirty="0"/>
          </a:p>
        </p:txBody>
      </p:sp>
    </p:spTree>
    <p:extLst>
      <p:ext uri="{BB962C8B-B14F-4D97-AF65-F5344CB8AC3E}">
        <p14:creationId xmlns:p14="http://schemas.microsoft.com/office/powerpoint/2010/main" val="28877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lain Blue w/ Cust Logo">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085350"/>
            <a:ext cx="8464462" cy="369332"/>
          </a:xfrm>
        </p:spPr>
        <p:txBody>
          <a:bodyPr lIns="0" rIns="0" anchor="ctr">
            <a:spAutoFit/>
          </a:bodyPr>
          <a:lstStyle>
            <a:lvl1pPr marL="0" indent="0" algn="l">
              <a:buNone/>
              <a:defRPr sz="2000" b="0" i="0">
                <a:solidFill>
                  <a:schemeClr val="accent2">
                    <a:lumMod val="40000"/>
                    <a:lumOff val="60000"/>
                  </a:schemeClr>
                </a:solidFill>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9" name="Text Placeholder 8"/>
          <p:cNvSpPr>
            <a:spLocks noGrp="1"/>
          </p:cNvSpPr>
          <p:nvPr>
            <p:ph type="body" sz="quarter" idx="13" hasCustomPrompt="1"/>
          </p:nvPr>
        </p:nvSpPr>
        <p:spPr>
          <a:xfrm>
            <a:off x="341313" y="1966435"/>
            <a:ext cx="5683250" cy="313932"/>
          </a:xfrm>
        </p:spPr>
        <p:txBody>
          <a:bodyPr lIns="0" rIns="0" anchor="ctr">
            <a:spAutoFit/>
          </a:bodyPr>
          <a:lstStyle>
            <a:lvl1pPr marL="0" indent="0">
              <a:buNone/>
              <a:defRPr sz="1600" b="0" i="0">
                <a:solidFill>
                  <a:schemeClr val="bg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56015"/>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2" name="Rectangle 11"/>
          <p:cNvSpPr/>
          <p:nvPr userDrawn="1"/>
        </p:nvSpPr>
        <p:spPr>
          <a:xfrm>
            <a:off x="7991606" y="4985315"/>
            <a:ext cx="1139868" cy="71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3314701" y="3960332"/>
            <a:ext cx="20235" cy="1439392"/>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4101210" y="3974620"/>
            <a:ext cx="2095334" cy="314683"/>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smtClean="0">
                <a:solidFill>
                  <a:schemeClr val="tx1"/>
                </a:solidFill>
              </a:rPr>
              <a:t>Presentation for</a:t>
            </a:r>
            <a:endParaRPr lang="en-US" sz="1100" dirty="0">
              <a:solidFill>
                <a:schemeClr val="tx1"/>
              </a:solidFill>
            </a:endParaRPr>
          </a:p>
        </p:txBody>
      </p:sp>
      <p:sp>
        <p:nvSpPr>
          <p:cNvPr id="16" name="Text Placeholder 10"/>
          <p:cNvSpPr>
            <a:spLocks noGrp="1"/>
          </p:cNvSpPr>
          <p:nvPr>
            <p:ph type="body" sz="quarter" idx="15" hasCustomPrompt="1"/>
          </p:nvPr>
        </p:nvSpPr>
        <p:spPr>
          <a:xfrm>
            <a:off x="341313" y="2872917"/>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Date</a:t>
            </a:r>
            <a:endParaRPr lang="en-US" dirty="0" smtClean="0"/>
          </a:p>
        </p:txBody>
      </p:sp>
      <p:sp>
        <p:nvSpPr>
          <p:cNvPr id="17"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23" name="Rectangle 22"/>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9"/>
          <p:cNvSpPr>
            <a:spLocks noGrp="1"/>
          </p:cNvSpPr>
          <p:nvPr>
            <p:ph type="pic" sz="quarter" idx="16" hasCustomPrompt="1"/>
          </p:nvPr>
        </p:nvSpPr>
        <p:spPr>
          <a:xfrm>
            <a:off x="4185144" y="4306267"/>
            <a:ext cx="3658694" cy="1054975"/>
          </a:xfrm>
        </p:spPr>
        <p:txBody>
          <a:bodyPr anchor="ctr">
            <a:noAutofit/>
          </a:bodyPr>
          <a:lstStyle>
            <a:lvl1pPr marL="0" indent="0" algn="ctr">
              <a:buNone/>
              <a:defRPr sz="1200" baseline="0">
                <a:solidFill>
                  <a:schemeClr val="bg1">
                    <a:lumMod val="50000"/>
                  </a:schemeClr>
                </a:solidFill>
              </a:defRPr>
            </a:lvl1pPr>
          </a:lstStyle>
          <a:p>
            <a:r>
              <a:rPr lang="en-US" smtClean="0"/>
              <a:t>Insert client logo here</a:t>
            </a:r>
            <a:endParaRPr lang="en-US" dirty="0"/>
          </a:p>
        </p:txBody>
      </p:sp>
      <p:sp>
        <p:nvSpPr>
          <p:cNvPr id="19" name="Rectangle 1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49320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orizontal ©">
    <p:spTree>
      <p:nvGrpSpPr>
        <p:cNvPr id="1" name=""/>
        <p:cNvGrpSpPr/>
        <p:nvPr/>
      </p:nvGrpSpPr>
      <p:grpSpPr>
        <a:xfrm>
          <a:off x="0" y="0"/>
          <a:ext cx="0" cy="0"/>
          <a:chOff x="0" y="0"/>
          <a:chExt cx="0" cy="0"/>
        </a:xfrm>
      </p:grpSpPr>
      <p:sp>
        <p:nvSpPr>
          <p:cNvPr id="2" name="Title 1"/>
          <p:cNvSpPr>
            <a:spLocks noGrp="1"/>
          </p:cNvSpPr>
          <p:nvPr>
            <p:ph type="title"/>
          </p:nvPr>
        </p:nvSpPr>
        <p:spPr>
          <a:xfrm>
            <a:off x="1314" y="73322"/>
            <a:ext cx="9036360" cy="529167"/>
          </a:xfrm>
        </p:spPr>
        <p:txBody>
          <a:bodyPr/>
          <a:lstStyle/>
          <a:p>
            <a:r>
              <a:rPr lang="en-US" smtClean="0"/>
              <a:t>Click to edit Master title style</a:t>
            </a:r>
            <a:endParaRPr lang="en-CA"/>
          </a:p>
        </p:txBody>
      </p:sp>
    </p:spTree>
    <p:extLst>
      <p:ext uri="{BB962C8B-B14F-4D97-AF65-F5344CB8AC3E}">
        <p14:creationId xmlns:p14="http://schemas.microsoft.com/office/powerpoint/2010/main" val="9522892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orizontal © with Text Box">
    <p:spTree>
      <p:nvGrpSpPr>
        <p:cNvPr id="1" name=""/>
        <p:cNvGrpSpPr/>
        <p:nvPr/>
      </p:nvGrpSpPr>
      <p:grpSpPr>
        <a:xfrm>
          <a:off x="0" y="0"/>
          <a:ext cx="0" cy="0"/>
          <a:chOff x="0" y="0"/>
          <a:chExt cx="0" cy="0"/>
        </a:xfrm>
      </p:grpSpPr>
      <p:sp>
        <p:nvSpPr>
          <p:cNvPr id="2" name="Title 1"/>
          <p:cNvSpPr>
            <a:spLocks noGrp="1"/>
          </p:cNvSpPr>
          <p:nvPr>
            <p:ph type="title"/>
          </p:nvPr>
        </p:nvSpPr>
        <p:spPr>
          <a:xfrm>
            <a:off x="1314" y="73322"/>
            <a:ext cx="9036360" cy="529167"/>
          </a:xfrm>
        </p:spPr>
        <p:txBody>
          <a:bodyPr/>
          <a:lstStyle/>
          <a:p>
            <a:r>
              <a:rPr lang="en-US" smtClean="0"/>
              <a:t>Click to edit Master title style</a:t>
            </a:r>
            <a:endParaRPr lang="en-CA" dirty="0"/>
          </a:p>
        </p:txBody>
      </p:sp>
      <p:sp>
        <p:nvSpPr>
          <p:cNvPr id="7" name="Content Placeholder 2"/>
          <p:cNvSpPr>
            <a:spLocks noGrp="1"/>
          </p:cNvSpPr>
          <p:nvPr>
            <p:ph idx="11"/>
          </p:nvPr>
        </p:nvSpPr>
        <p:spPr>
          <a:xfrm>
            <a:off x="309290" y="786426"/>
            <a:ext cx="8491862" cy="4446784"/>
          </a:xfrm>
          <a:prstGeom prst="rect">
            <a:avLst/>
          </a:prstGeom>
        </p:spPr>
        <p:txBody>
          <a:bodyPr/>
          <a:lstStyle>
            <a:lvl1pPr>
              <a:defRPr sz="2000">
                <a:latin typeface="Segoe UI" pitchFamily="34" charset="0"/>
                <a:ea typeface="Segoe UI" pitchFamily="34" charset="0"/>
                <a:cs typeface="Segoe UI" pitchFamily="34" charset="0"/>
              </a:defRPr>
            </a:lvl1pPr>
            <a:lvl2pPr marL="452419" indent="-150806">
              <a:buSzPct val="80000"/>
              <a:buFont typeface="Arial" pitchFamily="34" charset="0"/>
              <a:buChar char="•"/>
              <a:defRPr sz="1667">
                <a:latin typeface="Segoe UI" pitchFamily="34" charset="0"/>
                <a:ea typeface="Segoe UI" pitchFamily="34" charset="0"/>
                <a:cs typeface="Segoe UI" pitchFamily="34" charset="0"/>
              </a:defRPr>
            </a:lvl2pPr>
            <a:lvl3pPr marL="674661" indent="-150806">
              <a:buSzPct val="80000"/>
              <a:defRPr sz="1500">
                <a:latin typeface="Segoe UI" pitchFamily="34" charset="0"/>
                <a:ea typeface="Segoe UI" pitchFamily="34" charset="0"/>
                <a:cs typeface="Segoe UI" pitchFamily="34" charset="0"/>
              </a:defRPr>
            </a:lvl3pPr>
            <a:lvl4pPr marL="896902" indent="-150806">
              <a:buClr>
                <a:schemeClr val="bg1">
                  <a:lumMod val="65000"/>
                </a:schemeClr>
              </a:buClr>
              <a:buSzPct val="100000"/>
              <a:buFont typeface="Segoe UI" pitchFamily="34" charset="0"/>
              <a:buChar char="◦"/>
              <a:defRPr sz="1333">
                <a:solidFill>
                  <a:schemeClr val="tx1"/>
                </a:solidFill>
                <a:latin typeface="+mn-lt"/>
                <a:cs typeface="Calibri" pitchFamily="34" charset="0"/>
              </a:defRPr>
            </a:lvl4pPr>
            <a:lvl5pPr marL="1047708" indent="-150806">
              <a:buClr>
                <a:schemeClr val="bg1">
                  <a:lumMod val="65000"/>
                </a:schemeClr>
              </a:buClr>
              <a:buFont typeface="Arial" pitchFamily="34" charset="0"/>
              <a:buChar char="-"/>
              <a:defRPr sz="1167">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8301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lain Blue">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085350"/>
            <a:ext cx="8464462" cy="369332"/>
          </a:xfrm>
        </p:spPr>
        <p:txBody>
          <a:bodyPr lIns="0" rIns="0" anchor="ctr">
            <a:spAutoFit/>
          </a:bodyPr>
          <a:lstStyle>
            <a:lvl1pPr marL="0" indent="0" algn="l">
              <a:buNone/>
              <a:defRPr sz="2000" b="0" i="0">
                <a:solidFill>
                  <a:schemeClr val="accent2">
                    <a:lumMod val="40000"/>
                    <a:lumOff val="60000"/>
                  </a:schemeClr>
                </a:solidFill>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9" name="Text Placeholder 8"/>
          <p:cNvSpPr>
            <a:spLocks noGrp="1"/>
          </p:cNvSpPr>
          <p:nvPr>
            <p:ph type="body" sz="quarter" idx="13" hasCustomPrompt="1"/>
          </p:nvPr>
        </p:nvSpPr>
        <p:spPr>
          <a:xfrm>
            <a:off x="341313" y="1966435"/>
            <a:ext cx="5683250" cy="313932"/>
          </a:xfrm>
        </p:spPr>
        <p:txBody>
          <a:bodyPr lIns="0" rIns="0" anchor="ctr">
            <a:spAutoFit/>
          </a:bodyPr>
          <a:lstStyle>
            <a:lvl1pPr marL="0" indent="0">
              <a:buNone/>
              <a:defRPr sz="1600" b="0" i="0">
                <a:solidFill>
                  <a:schemeClr val="bg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43823"/>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2" name="Rectangle 11"/>
          <p:cNvSpPr/>
          <p:nvPr userDrawn="1"/>
        </p:nvSpPr>
        <p:spPr>
          <a:xfrm>
            <a:off x="7991606" y="4985315"/>
            <a:ext cx="1139868" cy="71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0"/>
          <p:cNvSpPr>
            <a:spLocks noGrp="1"/>
          </p:cNvSpPr>
          <p:nvPr>
            <p:ph type="body" sz="quarter" idx="15" hasCustomPrompt="1"/>
          </p:nvPr>
        </p:nvSpPr>
        <p:spPr>
          <a:xfrm>
            <a:off x="341313" y="2872917"/>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Date</a:t>
            </a:r>
            <a:endParaRPr lang="en-US" dirty="0" smtClean="0"/>
          </a:p>
        </p:txBody>
      </p:sp>
      <p:sp>
        <p:nvSpPr>
          <p:cNvPr id="17"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23" name="Rectangle 22"/>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3019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lain Blue w/ Agenda">
    <p:bg>
      <p:bgPr>
        <a:solidFill>
          <a:srgbClr val="FFFEFF"/>
        </a:solidFill>
        <a:effectLst/>
      </p:bgPr>
    </p:bg>
    <p:spTree>
      <p:nvGrpSpPr>
        <p:cNvPr id="1" name=""/>
        <p:cNvGrpSpPr/>
        <p:nvPr/>
      </p:nvGrpSpPr>
      <p:grpSpPr>
        <a:xfrm>
          <a:off x="0" y="0"/>
          <a:ext cx="0" cy="0"/>
          <a:chOff x="0" y="0"/>
          <a:chExt cx="0" cy="0"/>
        </a:xfrm>
      </p:grpSpPr>
      <p:sp>
        <p:nvSpPr>
          <p:cNvPr id="7" name="Rectangle 6"/>
          <p:cNvSpPr>
            <a:spLocks/>
          </p:cNvSpPr>
          <p:nvPr userDrawn="1"/>
        </p:nvSpPr>
        <p:spPr>
          <a:xfrm>
            <a:off x="0" y="22942"/>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109734"/>
            <a:ext cx="8464462" cy="369332"/>
          </a:xfrm>
        </p:spPr>
        <p:txBody>
          <a:bodyPr lIns="0" rIns="0" anchor="ctr">
            <a:spAutoFit/>
          </a:bodyPr>
          <a:lstStyle>
            <a:lvl1pPr marL="0" indent="0" algn="l">
              <a:buNone/>
              <a:defRPr sz="2000" b="0" i="0">
                <a:solidFill>
                  <a:schemeClr val="accent2">
                    <a:lumMod val="40000"/>
                    <a:lumOff val="60000"/>
                  </a:schemeClr>
                </a:solidFill>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9" name="Text Placeholder 8"/>
          <p:cNvSpPr>
            <a:spLocks noGrp="1"/>
          </p:cNvSpPr>
          <p:nvPr>
            <p:ph type="body" sz="quarter" idx="13" hasCustomPrompt="1"/>
          </p:nvPr>
        </p:nvSpPr>
        <p:spPr>
          <a:xfrm>
            <a:off x="341313" y="1966435"/>
            <a:ext cx="5683250" cy="313932"/>
          </a:xfrm>
        </p:spPr>
        <p:txBody>
          <a:bodyPr lIns="0" rIns="0" anchor="ctr">
            <a:spAutoFit/>
          </a:bodyPr>
          <a:lstStyle>
            <a:lvl1pPr marL="0" indent="0">
              <a:buNone/>
              <a:defRPr sz="1600" b="0" i="0">
                <a:solidFill>
                  <a:schemeClr val="bg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56015"/>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2899480" y="3843867"/>
            <a:ext cx="0" cy="1666916"/>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5" hasCustomPrompt="1"/>
          </p:nvPr>
        </p:nvSpPr>
        <p:spPr>
          <a:xfrm>
            <a:off x="341313" y="2872917"/>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Date</a:t>
            </a:r>
            <a:endParaRPr lang="en-US" dirty="0" smtClean="0"/>
          </a:p>
        </p:txBody>
      </p:sp>
      <p:sp>
        <p:nvSpPr>
          <p:cNvPr id="15"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17" name="Rectangle 16"/>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p:cNvSpPr>
            <a:spLocks noGrp="1"/>
          </p:cNvSpPr>
          <p:nvPr>
            <p:ph type="body" sz="quarter" idx="16" hasCustomPrompt="1"/>
          </p:nvPr>
        </p:nvSpPr>
        <p:spPr>
          <a:xfrm>
            <a:off x="3331796" y="3963719"/>
            <a:ext cx="5473979" cy="1468437"/>
          </a:xfrm>
        </p:spPr>
        <p:txBody>
          <a:bodyPr>
            <a:noAutofit/>
          </a:bodyPr>
          <a:lstStyle>
            <a:lvl1pPr marL="179388" marR="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sz="1300" b="0" i="0">
                <a:latin typeface="Segoe UI Light" charset="0"/>
                <a:ea typeface="Segoe UI Light" charset="0"/>
                <a:cs typeface="Segoe UI Light" charset="0"/>
              </a:defRPr>
            </a:lvl1pPr>
            <a:lvl2pPr>
              <a:defRPr sz="1600"/>
            </a:lvl2pPr>
            <a:lvl3pPr>
              <a:defRPr sz="1400"/>
            </a:lvl3pPr>
            <a:lvl4pPr>
              <a:defRPr sz="1200"/>
            </a:lvl4pPr>
            <a:lvl5pPr>
              <a:defRPr sz="1200"/>
            </a:lvl5pPr>
          </a:lstStyle>
          <a:p>
            <a:pPr lvl="0"/>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lvl="0"/>
            <a:endParaRPr lang="en-US" dirty="0" smtClean="0"/>
          </a:p>
        </p:txBody>
      </p:sp>
    </p:spTree>
    <p:extLst>
      <p:ext uri="{BB962C8B-B14F-4D97-AF65-F5344CB8AC3E}">
        <p14:creationId xmlns:p14="http://schemas.microsoft.com/office/powerpoint/2010/main" val="19427814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lain Blue Webinar">
    <p:spTree>
      <p:nvGrpSpPr>
        <p:cNvPr id="1" name=""/>
        <p:cNvGrpSpPr/>
        <p:nvPr/>
      </p:nvGrpSpPr>
      <p:grpSpPr>
        <a:xfrm>
          <a:off x="0" y="0"/>
          <a:ext cx="0" cy="0"/>
          <a:chOff x="0" y="0"/>
          <a:chExt cx="0" cy="0"/>
        </a:xfrm>
      </p:grpSpPr>
      <p:sp>
        <p:nvSpPr>
          <p:cNvPr id="7" name="Rectangle 6"/>
          <p:cNvSpPr>
            <a:spLocks/>
          </p:cNvSpPr>
          <p:nvPr userDrawn="1"/>
        </p:nvSpPr>
        <p:spPr>
          <a:xfrm>
            <a:off x="0" y="-1"/>
            <a:ext cx="9143999" cy="3600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a:ln>
                <a:noFill/>
              </a:ln>
              <a:solidFill>
                <a:srgbClr val="FFFFFF"/>
              </a:solidFill>
              <a:effectLst/>
              <a:uLnTx/>
              <a:uFillTx/>
              <a:latin typeface="Segoe UI" charset="0"/>
              <a:ea typeface="Segoe UI" charset="0"/>
              <a:cs typeface="Segoe UI" charset="0"/>
            </a:endParaRPr>
          </a:p>
        </p:txBody>
      </p:sp>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109734"/>
            <a:ext cx="8464462" cy="369332"/>
          </a:xfrm>
        </p:spPr>
        <p:txBody>
          <a:bodyPr lIns="0" rIns="0" anchor="ctr">
            <a:spAutoFit/>
          </a:bodyPr>
          <a:lstStyle>
            <a:lvl1pPr marL="0" indent="0" algn="l">
              <a:buNone/>
              <a:defRPr sz="2000" b="0" i="0">
                <a:solidFill>
                  <a:schemeClr val="accent2">
                    <a:lumMod val="40000"/>
                    <a:lumOff val="60000"/>
                  </a:schemeClr>
                </a:solidFill>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9" name="Text Placeholder 8"/>
          <p:cNvSpPr>
            <a:spLocks noGrp="1"/>
          </p:cNvSpPr>
          <p:nvPr>
            <p:ph type="body" sz="quarter" idx="13" hasCustomPrompt="1"/>
          </p:nvPr>
        </p:nvSpPr>
        <p:spPr>
          <a:xfrm>
            <a:off x="341313" y="1966435"/>
            <a:ext cx="5683250" cy="313932"/>
          </a:xfrm>
        </p:spPr>
        <p:txBody>
          <a:bodyPr lIns="0" rIns="0" anchor="ctr">
            <a:spAutoFit/>
          </a:bodyPr>
          <a:lstStyle>
            <a:lvl1pPr marL="0" indent="0">
              <a:buNone/>
              <a:defRPr sz="1600" b="0" i="0">
                <a:solidFill>
                  <a:schemeClr val="bg1"/>
                </a:solidFill>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43823"/>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2" name="Rectangle 11"/>
          <p:cNvSpPr/>
          <p:nvPr userDrawn="1"/>
        </p:nvSpPr>
        <p:spPr>
          <a:xfrm>
            <a:off x="7991606" y="4935473"/>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0"/>
          <p:cNvSpPr>
            <a:spLocks noGrp="1"/>
          </p:cNvSpPr>
          <p:nvPr>
            <p:ph type="body" sz="quarter" idx="15" hasCustomPrompt="1"/>
          </p:nvPr>
        </p:nvSpPr>
        <p:spPr>
          <a:xfrm>
            <a:off x="341313" y="2872917"/>
            <a:ext cx="5683250" cy="300082"/>
          </a:xfrm>
        </p:spPr>
        <p:txBody>
          <a:bodyPr lIns="0" rIns="0">
            <a:spAutoFit/>
          </a:bodyPr>
          <a:lstStyle>
            <a:lvl1pPr marL="0" indent="0">
              <a:buNone/>
              <a:defRPr sz="1500" b="0" i="0">
                <a:solidFill>
                  <a:schemeClr val="bg1"/>
                </a:solidFill>
                <a:latin typeface="Segoe UI Light" charset="0"/>
                <a:ea typeface="Segoe UI Light" charset="0"/>
                <a:cs typeface="Segoe UI Light" charset="0"/>
              </a:defRPr>
            </a:lvl1pPr>
          </a:lstStyle>
          <a:p>
            <a:pPr lvl="0"/>
            <a:r>
              <a:rPr lang="en-US" dirty="0" smtClean="0"/>
              <a:t>Click to </a:t>
            </a:r>
            <a:r>
              <a:rPr lang="en-US" smtClean="0"/>
              <a:t>edit Date</a:t>
            </a:r>
            <a:endParaRPr lang="en-US" dirty="0" smtClean="0"/>
          </a:p>
        </p:txBody>
      </p:sp>
      <p:sp>
        <p:nvSpPr>
          <p:cNvPr id="15" name="TextBox 14"/>
          <p:cNvSpPr txBox="1"/>
          <p:nvPr userDrawn="1"/>
        </p:nvSpPr>
        <p:spPr>
          <a:xfrm>
            <a:off x="3206664" y="4837560"/>
            <a:ext cx="5599112" cy="323165"/>
          </a:xfrm>
          <a:prstGeom prst="rect">
            <a:avLst/>
          </a:prstGeom>
          <a:noFill/>
        </p:spPr>
        <p:txBody>
          <a:bodyPr wrap="square" rtlCol="0">
            <a:spAutoFit/>
          </a:bodyPr>
          <a:lstStyle/>
          <a:p>
            <a:pPr algn="r"/>
            <a:r>
              <a:rPr lang="en-US" sz="1500" dirty="0" smtClean="0">
                <a:solidFill>
                  <a:schemeClr val="bg1">
                    <a:lumMod val="65000"/>
                  </a:schemeClr>
                </a:solidFill>
              </a:rPr>
              <a:t>For any issues, please contact </a:t>
            </a:r>
            <a:r>
              <a:rPr lang="en-US" sz="1500" b="0" i="0" dirty="0" err="1" smtClean="0">
                <a:solidFill>
                  <a:schemeClr val="bg1">
                    <a:lumMod val="50000"/>
                  </a:schemeClr>
                </a:solidFill>
                <a:latin typeface="Segoe UI Semibold" charset="0"/>
                <a:ea typeface="Segoe UI Semibold" charset="0"/>
                <a:cs typeface="Segoe UI Semibold" charset="0"/>
              </a:rPr>
              <a:t>info@nexj.com</a:t>
            </a:r>
            <a:r>
              <a:rPr lang="en-US" sz="1500" dirty="0" smtClean="0"/>
              <a:t> </a:t>
            </a:r>
            <a:r>
              <a:rPr lang="en-US" sz="1500" dirty="0" smtClean="0">
                <a:solidFill>
                  <a:schemeClr val="bg1">
                    <a:lumMod val="65000"/>
                  </a:schemeClr>
                </a:solidFill>
              </a:rPr>
              <a:t>for assistance.</a:t>
            </a:r>
          </a:p>
        </p:txBody>
      </p:sp>
      <p:sp>
        <p:nvSpPr>
          <p:cNvPr id="17" name="TextBox 16"/>
          <p:cNvSpPr txBox="1"/>
          <p:nvPr userDrawn="1"/>
        </p:nvSpPr>
        <p:spPr>
          <a:xfrm>
            <a:off x="2411595" y="4302917"/>
            <a:ext cx="6394180" cy="523220"/>
          </a:xfrm>
          <a:prstGeom prst="rect">
            <a:avLst/>
          </a:prstGeom>
          <a:noFill/>
        </p:spPr>
        <p:txBody>
          <a:bodyPr wrap="square" rtlCol="0">
            <a:spAutoFit/>
          </a:bodyPr>
          <a:lstStyle/>
          <a:p>
            <a:pPr algn="r"/>
            <a:r>
              <a:rPr lang="en-US" sz="2800" b="1" i="0" spc="-100" dirty="0" smtClean="0">
                <a:solidFill>
                  <a:schemeClr val="accent2"/>
                </a:solidFill>
                <a:latin typeface="Segoe UI Semibold" charset="0"/>
                <a:ea typeface="Segoe UI Semibold" charset="0"/>
                <a:cs typeface="Segoe UI Semibold" charset="0"/>
              </a:rPr>
              <a:t>The presentation</a:t>
            </a:r>
            <a:r>
              <a:rPr lang="en-US" sz="2800" b="1" i="0" spc="-100" baseline="0" dirty="0" smtClean="0">
                <a:solidFill>
                  <a:schemeClr val="accent2"/>
                </a:solidFill>
                <a:latin typeface="Segoe UI Semibold" charset="0"/>
                <a:ea typeface="Segoe UI Semibold" charset="0"/>
                <a:cs typeface="Segoe UI Semibold" charset="0"/>
              </a:rPr>
              <a:t> will begin shortly. </a:t>
            </a:r>
            <a:endParaRPr lang="en-US" sz="2800" b="1" i="0" spc="-100" dirty="0">
              <a:solidFill>
                <a:schemeClr val="accent2"/>
              </a:solidFill>
              <a:latin typeface="Segoe UI Semibold" charset="0"/>
              <a:ea typeface="Segoe UI Semibold" charset="0"/>
              <a:cs typeface="Segoe UI Semibold" charset="0"/>
            </a:endParaRPr>
          </a:p>
        </p:txBody>
      </p:sp>
      <p:sp>
        <p:nvSpPr>
          <p:cNvPr id="18"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19" name="Rectangle 18"/>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600" y="3600"/>
            <a:ext cx="91404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51153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w/ Cust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12" name="Rectangle 11"/>
          <p:cNvSpPr/>
          <p:nvPr userDrawn="1"/>
        </p:nvSpPr>
        <p:spPr>
          <a:xfrm>
            <a:off x="7991606" y="4931818"/>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9990383" y="4348841"/>
            <a:ext cx="0" cy="1666916"/>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4101210" y="3946044"/>
            <a:ext cx="2095334" cy="314683"/>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100" smtClean="0">
                <a:solidFill>
                  <a:schemeClr val="tx1"/>
                </a:solidFill>
              </a:rPr>
              <a:t>Presentation for</a:t>
            </a:r>
            <a:endParaRPr lang="en-US" sz="1100" dirty="0">
              <a:solidFill>
                <a:schemeClr val="tx1"/>
              </a:solidFill>
            </a:endParaRPr>
          </a:p>
        </p:txBody>
      </p:sp>
      <p:pic>
        <p:nvPicPr>
          <p:cNvPr id="15" name="Picture 1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3600000"/>
          </a:xfrm>
          <a:prstGeom prst="rect">
            <a:avLst/>
          </a:prstGeom>
        </p:spPr>
      </p:pic>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069961"/>
            <a:ext cx="8464462" cy="400110"/>
          </a:xfrm>
        </p:spPr>
        <p:txBody>
          <a:bodyPr lIns="0" rIns="0" anchor="ctr">
            <a:spAutoFit/>
          </a:bodyPr>
          <a:lstStyle>
            <a:lvl1pPr marL="0" indent="0" algn="l">
              <a:buNone/>
              <a:defRPr sz="2000" b="0" i="0">
                <a:solidFill>
                  <a:schemeClr val="accent2">
                    <a:lumMod val="40000"/>
                    <a:lumOff val="60000"/>
                  </a:schemeClr>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Text Placeholder 8"/>
          <p:cNvSpPr>
            <a:spLocks noGrp="1"/>
          </p:cNvSpPr>
          <p:nvPr>
            <p:ph type="body" sz="quarter" idx="13" hasCustomPrompt="1"/>
          </p:nvPr>
        </p:nvSpPr>
        <p:spPr>
          <a:xfrm>
            <a:off x="341313" y="1954124"/>
            <a:ext cx="5683250" cy="338554"/>
          </a:xfrm>
        </p:spPr>
        <p:txBody>
          <a:bodyPr lIns="0" rIns="0" anchor="ctr">
            <a:spAutoFit/>
          </a:bodyPr>
          <a:lstStyle>
            <a:lvl1pPr marL="0" indent="0">
              <a:buNone/>
              <a:defRPr sz="16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43823"/>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6" name="Text Placeholder 10"/>
          <p:cNvSpPr>
            <a:spLocks noGrp="1"/>
          </p:cNvSpPr>
          <p:nvPr>
            <p:ph type="body" sz="quarter" idx="15" hasCustomPrompt="1"/>
          </p:nvPr>
        </p:nvSpPr>
        <p:spPr>
          <a:xfrm>
            <a:off x="341313" y="2872917"/>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edit Date</a:t>
            </a:r>
          </a:p>
        </p:txBody>
      </p:sp>
      <p:sp>
        <p:nvSpPr>
          <p:cNvPr id="17"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9"/>
          <p:cNvSpPr>
            <a:spLocks noGrp="1"/>
          </p:cNvSpPr>
          <p:nvPr>
            <p:ph type="pic" sz="quarter" idx="16" hasCustomPrompt="1"/>
          </p:nvPr>
        </p:nvSpPr>
        <p:spPr>
          <a:xfrm>
            <a:off x="4185144" y="4306267"/>
            <a:ext cx="3658694" cy="1054975"/>
          </a:xfrm>
        </p:spPr>
        <p:txBody>
          <a:bodyPr anchor="ctr">
            <a:noAutofit/>
          </a:bodyPr>
          <a:lstStyle>
            <a:lvl1pPr marL="0" indent="0" algn="ctr">
              <a:buNone/>
              <a:defRPr sz="1200" baseline="0">
                <a:solidFill>
                  <a:schemeClr val="bg1">
                    <a:lumMod val="50000"/>
                  </a:schemeClr>
                </a:solidFill>
              </a:defRPr>
            </a:lvl1pPr>
          </a:lstStyle>
          <a:p>
            <a:r>
              <a:rPr lang="en-US" smtClean="0"/>
              <a:t>Insert client logo here</a:t>
            </a:r>
            <a:endParaRPr lang="en-US" dirty="0"/>
          </a:p>
        </p:txBody>
      </p:sp>
      <p:cxnSp>
        <p:nvCxnSpPr>
          <p:cNvPr id="21" name="Straight Connector 20"/>
          <p:cNvCxnSpPr/>
          <p:nvPr userDrawn="1"/>
        </p:nvCxnSpPr>
        <p:spPr>
          <a:xfrm flipH="1">
            <a:off x="3314701" y="3960332"/>
            <a:ext cx="20235" cy="1439392"/>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939996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Image w/ 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809" y="3973312"/>
            <a:ext cx="2070260" cy="970221"/>
          </a:xfrm>
          <a:prstGeom prst="rect">
            <a:avLst/>
          </a:prstGeom>
        </p:spPr>
      </p:pic>
      <p:sp>
        <p:nvSpPr>
          <p:cNvPr id="12" name="Rectangle 11"/>
          <p:cNvSpPr/>
          <p:nvPr userDrawn="1"/>
        </p:nvSpPr>
        <p:spPr>
          <a:xfrm>
            <a:off x="7991606" y="4931818"/>
            <a:ext cx="1139868" cy="77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9990383" y="4348841"/>
            <a:ext cx="0" cy="1666916"/>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3600000"/>
          </a:xfrm>
          <a:prstGeom prst="rect">
            <a:avLst/>
          </a:prstGeom>
        </p:spPr>
      </p:pic>
      <p:sp>
        <p:nvSpPr>
          <p:cNvPr id="2" name="Title 1"/>
          <p:cNvSpPr>
            <a:spLocks noGrp="1"/>
          </p:cNvSpPr>
          <p:nvPr>
            <p:ph type="ctrTitle"/>
          </p:nvPr>
        </p:nvSpPr>
        <p:spPr>
          <a:xfrm>
            <a:off x="341313" y="463465"/>
            <a:ext cx="8464462" cy="702974"/>
          </a:xfrm>
        </p:spPr>
        <p:txBody>
          <a:bodyPr lIns="0" rIns="0" anchor="ctr">
            <a:normAutofit/>
          </a:bodyPr>
          <a:lstStyle>
            <a:lvl1pPr algn="l">
              <a:defRPr sz="3600" b="0" i="0" baseline="0">
                <a:solidFill>
                  <a:schemeClr val="bg1"/>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41313" y="1033385"/>
            <a:ext cx="8464462" cy="400110"/>
          </a:xfrm>
        </p:spPr>
        <p:txBody>
          <a:bodyPr lIns="0" rIns="0" anchor="ctr">
            <a:spAutoFit/>
          </a:bodyPr>
          <a:lstStyle>
            <a:lvl1pPr marL="0" indent="0" algn="l">
              <a:buNone/>
              <a:defRPr sz="2000" b="0" i="0">
                <a:solidFill>
                  <a:schemeClr val="accent2">
                    <a:lumMod val="40000"/>
                    <a:lumOff val="60000"/>
                  </a:schemeClr>
                </a:solidFill>
                <a:effectLst>
                  <a:outerShdw blurRad="50800" dist="76200" dir="2700000" algn="tl" rotWithShape="0">
                    <a:prstClr val="black">
                      <a:alpha val="40000"/>
                    </a:prstClr>
                  </a:outerShdw>
                </a:effectLst>
                <a:latin typeface="Segoe UI Semibold" charset="0"/>
                <a:ea typeface="Segoe UI Semibold" charset="0"/>
                <a:cs typeface="Segoe UI Semibold"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Text Placeholder 8"/>
          <p:cNvSpPr>
            <a:spLocks noGrp="1"/>
          </p:cNvSpPr>
          <p:nvPr>
            <p:ph type="body" sz="quarter" idx="13" hasCustomPrompt="1"/>
          </p:nvPr>
        </p:nvSpPr>
        <p:spPr>
          <a:xfrm>
            <a:off x="341313" y="1954124"/>
            <a:ext cx="5683250" cy="338554"/>
          </a:xfrm>
        </p:spPr>
        <p:txBody>
          <a:bodyPr lIns="0" rIns="0" anchor="ctr">
            <a:spAutoFit/>
          </a:bodyPr>
          <a:lstStyle>
            <a:lvl1pPr marL="0" indent="0">
              <a:buNone/>
              <a:defRPr sz="1600" b="0" i="0">
                <a:solidFill>
                  <a:schemeClr val="bg1"/>
                </a:solidFill>
                <a:effectLst>
                  <a:outerShdw blurRad="50800" dist="76200" dir="2700000" algn="tl" rotWithShape="0">
                    <a:prstClr val="black">
                      <a:alpha val="40000"/>
                    </a:prstClr>
                  </a:outerShdw>
                </a:effectLst>
                <a:latin typeface="Segoe UI" charset="0"/>
                <a:ea typeface="Segoe UI" charset="0"/>
                <a:cs typeface="Segoe UI"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Author Name</a:t>
            </a:r>
          </a:p>
        </p:txBody>
      </p:sp>
      <p:sp>
        <p:nvSpPr>
          <p:cNvPr id="11" name="Text Placeholder 10"/>
          <p:cNvSpPr>
            <a:spLocks noGrp="1"/>
          </p:cNvSpPr>
          <p:nvPr>
            <p:ph type="body" sz="quarter" idx="14" hasCustomPrompt="1"/>
          </p:nvPr>
        </p:nvSpPr>
        <p:spPr>
          <a:xfrm>
            <a:off x="341313" y="2243823"/>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a:t>
            </a:r>
            <a:r>
              <a:rPr lang="en-US" smtClean="0"/>
              <a:t>edit Author Title</a:t>
            </a:r>
            <a:endParaRPr lang="en-US" dirty="0" smtClean="0"/>
          </a:p>
        </p:txBody>
      </p:sp>
      <p:sp>
        <p:nvSpPr>
          <p:cNvPr id="16" name="Text Placeholder 10"/>
          <p:cNvSpPr>
            <a:spLocks noGrp="1"/>
          </p:cNvSpPr>
          <p:nvPr>
            <p:ph type="body" sz="quarter" idx="15" hasCustomPrompt="1"/>
          </p:nvPr>
        </p:nvSpPr>
        <p:spPr>
          <a:xfrm>
            <a:off x="341313" y="2872917"/>
            <a:ext cx="5683250" cy="323165"/>
          </a:xfrm>
        </p:spPr>
        <p:txBody>
          <a:bodyPr lIns="0" rIns="0">
            <a:spAutoFit/>
          </a:bodyPr>
          <a:lstStyle>
            <a:lvl1pPr marL="0" indent="0">
              <a:buNone/>
              <a:defRPr sz="1500" b="0" i="0">
                <a:solidFill>
                  <a:schemeClr val="bg1"/>
                </a:solidFill>
                <a:effectLst>
                  <a:outerShdw blurRad="50800" dist="76200" dir="2700000" algn="tl" rotWithShape="0">
                    <a:prstClr val="black">
                      <a:alpha val="40000"/>
                    </a:prstClr>
                  </a:outerShdw>
                </a:effectLst>
                <a:latin typeface="Segoe UI Light" charset="0"/>
                <a:ea typeface="Segoe UI Light" charset="0"/>
                <a:cs typeface="Segoe UI Light" charset="0"/>
              </a:defRPr>
            </a:lvl1pPr>
          </a:lstStyle>
          <a:p>
            <a:pPr lvl="0"/>
            <a:r>
              <a:rPr lang="en-US" dirty="0" smtClean="0"/>
              <a:t>Click to edit Date</a:t>
            </a:r>
          </a:p>
        </p:txBody>
      </p:sp>
      <p:sp>
        <p:nvSpPr>
          <p:cNvPr id="17" name="Date Placeholder 3"/>
          <p:cNvSpPr txBox="1">
            <a:spLocks/>
          </p:cNvSpPr>
          <p:nvPr userDrawn="1"/>
        </p:nvSpPr>
        <p:spPr>
          <a:xfrm>
            <a:off x="311559" y="5082829"/>
            <a:ext cx="2223474" cy="306989"/>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dirty="0" smtClean="0">
                <a:solidFill>
                  <a:schemeClr val="bg1">
                    <a:lumMod val="65000"/>
                  </a:schemeClr>
                </a:solidFill>
              </a:rPr>
              <a:t>Copyright © 2017 NexJ Systems Inc. </a:t>
            </a:r>
            <a:endParaRPr lang="en-US" sz="1000" dirty="0">
              <a:solidFill>
                <a:schemeClr val="bg1">
                  <a:lumMod val="65000"/>
                </a:schemeClr>
              </a:solidFill>
            </a:endParaRPr>
          </a:p>
        </p:txBody>
      </p:sp>
      <p:sp>
        <p:nvSpPr>
          <p:cNvPr id="18" name="Rectangle 17"/>
          <p:cNvSpPr/>
          <p:nvPr userDrawn="1"/>
        </p:nvSpPr>
        <p:spPr>
          <a:xfrm>
            <a:off x="57152" y="5428300"/>
            <a:ext cx="1139868" cy="22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flipH="1">
            <a:off x="2843209" y="3960332"/>
            <a:ext cx="20235" cy="1439392"/>
          </a:xfrm>
          <a:prstGeom prst="line">
            <a:avLst/>
          </a:prstGeom>
          <a:ln w="12700">
            <a:solidFill>
              <a:srgbClr val="EAE9EB"/>
            </a:solidFill>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 Placeholder 9"/>
          <p:cNvSpPr>
            <a:spLocks noGrp="1"/>
          </p:cNvSpPr>
          <p:nvPr>
            <p:ph type="body" sz="quarter" idx="16" hasCustomPrompt="1"/>
          </p:nvPr>
        </p:nvSpPr>
        <p:spPr>
          <a:xfrm>
            <a:off x="3331796" y="3963719"/>
            <a:ext cx="5473979" cy="1468437"/>
          </a:xfrm>
        </p:spPr>
        <p:txBody>
          <a:bodyPr>
            <a:noAutofit/>
          </a:bodyPr>
          <a:lstStyle>
            <a:lvl1pPr marL="179388" marR="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sz="1300" b="0" i="0">
                <a:latin typeface="Segoe UI Light" charset="0"/>
                <a:ea typeface="Segoe UI Light" charset="0"/>
                <a:cs typeface="Segoe UI Light" charset="0"/>
              </a:defRPr>
            </a:lvl1pPr>
            <a:lvl2pPr>
              <a:defRPr sz="1600"/>
            </a:lvl2pPr>
            <a:lvl3pPr>
              <a:defRPr sz="1400"/>
            </a:lvl3pPr>
            <a:lvl4pPr>
              <a:defRPr sz="1200"/>
            </a:lvl4pPr>
            <a:lvl5pPr>
              <a:defRPr sz="1200"/>
            </a:lvl5pPr>
          </a:lstStyle>
          <a:p>
            <a:pPr lvl="0"/>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marL="179388" marR="0" lvl="0" indent="-179388" algn="l" defTabSz="685800" rtl="0" eaLnBrk="1" fontAlgn="auto" latinLnBrk="0" hangingPunct="1">
              <a:lnSpc>
                <a:spcPct val="100000"/>
              </a:lnSpc>
              <a:spcBef>
                <a:spcPts val="750"/>
              </a:spcBef>
              <a:spcAft>
                <a:spcPts val="0"/>
              </a:spcAft>
              <a:buClr>
                <a:schemeClr val="accent1"/>
              </a:buClr>
              <a:buSzTx/>
              <a:buFont typeface="+mj-lt"/>
              <a:buAutoNum type="arabicPeriod"/>
              <a:tabLst/>
              <a:defRPr/>
            </a:pPr>
            <a:r>
              <a:rPr lang="en-US" dirty="0" smtClean="0"/>
              <a:t>Click to edit Agenda</a:t>
            </a:r>
          </a:p>
          <a:p>
            <a:pPr lvl="0"/>
            <a:endParaRPr lang="en-US" dirty="0" smtClean="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505" y="1057892"/>
            <a:ext cx="8758990" cy="36261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userDrawn="1"/>
        </p:nvSpPr>
        <p:spPr>
          <a:xfrm>
            <a:off x="0" y="0"/>
            <a:ext cx="9144000" cy="828000"/>
          </a:xfrm>
          <a:prstGeom prst="rect">
            <a:avLst/>
          </a:prstGeom>
          <a:solidFill>
            <a:srgbClr val="07579C"/>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CA" sz="1404" b="0" i="0" u="none" strike="noStrike" kern="0" cap="none" spc="0" normalizeH="0" baseline="0" noProof="0" dirty="0" smtClean="0">
              <a:ln>
                <a:noFill/>
              </a:ln>
              <a:solidFill>
                <a:srgbClr val="FFFFFF"/>
              </a:solidFill>
              <a:effectLst/>
              <a:uLnTx/>
              <a:uFillTx/>
              <a:latin typeface="Segoe UI" charset="0"/>
              <a:ea typeface="Segoe UI" charset="0"/>
              <a:cs typeface="Segoe UI" charset="0"/>
            </a:endParaRPr>
          </a:p>
        </p:txBody>
      </p:sp>
      <p:sp>
        <p:nvSpPr>
          <p:cNvPr id="2" name="Title Placeholder 1"/>
          <p:cNvSpPr>
            <a:spLocks noGrp="1"/>
          </p:cNvSpPr>
          <p:nvPr>
            <p:ph type="title"/>
          </p:nvPr>
        </p:nvSpPr>
        <p:spPr>
          <a:xfrm>
            <a:off x="5325" y="74"/>
            <a:ext cx="9127875" cy="8279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Date Placeholder 3"/>
          <p:cNvSpPr txBox="1">
            <a:spLocks/>
          </p:cNvSpPr>
          <p:nvPr userDrawn="1"/>
        </p:nvSpPr>
        <p:spPr>
          <a:xfrm>
            <a:off x="14288" y="5452872"/>
            <a:ext cx="2223474" cy="253128"/>
          </a:xfrm>
          <a:prstGeom prst="rect">
            <a:avLst/>
          </a:prstGeom>
        </p:spPr>
        <p:txBody>
          <a:bodyPr vert="horz" wrap="square" lIns="72000" tIns="72000" rIns="72000" bIns="72000" rtlCol="0" anchor="ctr">
            <a:spAutoFit/>
          </a:bodyPr>
          <a:lstStyle>
            <a:defPPr>
              <a:defRPr lang="en-US"/>
            </a:defPPr>
            <a:lvl1pPr marL="0" algn="l" defTabSz="685800" rtl="0" eaLnBrk="1" latinLnBrk="0" hangingPunct="1">
              <a:defRPr sz="1000" b="0" i="0" kern="1200">
                <a:solidFill>
                  <a:schemeClr val="bg1">
                    <a:lumMod val="65000"/>
                  </a:schemeClr>
                </a:solidFill>
                <a:latin typeface="Segoe UI Light" charset="0"/>
                <a:ea typeface="Segoe UI Light" charset="0"/>
                <a:cs typeface="Segoe UI Light"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dirty="0" smtClean="0">
                <a:solidFill>
                  <a:schemeClr val="bg1">
                    <a:lumMod val="65000"/>
                  </a:schemeClr>
                </a:solidFill>
              </a:rPr>
              <a:t>© 2017 NexJ Systems Inc. </a:t>
            </a:r>
            <a:endParaRPr lang="en-US" sz="700" dirty="0">
              <a:solidFill>
                <a:schemeClr val="bg1">
                  <a:lumMod val="65000"/>
                </a:schemeClr>
              </a:solidFill>
            </a:endParaRPr>
          </a:p>
        </p:txBody>
      </p:sp>
      <p:sp>
        <p:nvSpPr>
          <p:cNvPr id="8" name="Rectangle 7"/>
          <p:cNvSpPr/>
          <p:nvPr userDrawn="1"/>
        </p:nvSpPr>
        <p:spPr>
          <a:xfrm>
            <a:off x="3600" y="3600"/>
            <a:ext cx="9129600" cy="57024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3725201"/>
      </p:ext>
    </p:extLst>
  </p:cSld>
  <p:clrMap bg1="lt1" tx1="dk1" bg2="lt2" tx2="dk2" accent1="accent1" accent2="accent2" accent3="accent3" accent4="accent4" accent5="accent5" accent6="accent6" hlink="hlink" folHlink="folHlink"/>
  <p:sldLayoutIdLst>
    <p:sldLayoutId id="2147483710" r:id="rId1"/>
    <p:sldLayoutId id="2147483715" r:id="rId2"/>
    <p:sldLayoutId id="2147483716" r:id="rId3"/>
    <p:sldLayoutId id="2147483673" r:id="rId4"/>
    <p:sldLayoutId id="2147483708" r:id="rId5"/>
    <p:sldLayoutId id="2147483680" r:id="rId6"/>
    <p:sldLayoutId id="2147483679" r:id="rId7"/>
    <p:sldLayoutId id="2147483681" r:id="rId8"/>
    <p:sldLayoutId id="2147483709"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74" r:id="rId22"/>
    <p:sldLayoutId id="2147483706" r:id="rId23"/>
    <p:sldLayoutId id="2147483699" r:id="rId24"/>
    <p:sldLayoutId id="2147483696" r:id="rId25"/>
    <p:sldLayoutId id="2147483697" r:id="rId26"/>
    <p:sldLayoutId id="2147483698" r:id="rId27"/>
    <p:sldLayoutId id="2147483694" r:id="rId28"/>
    <p:sldLayoutId id="2147483700" r:id="rId29"/>
    <p:sldLayoutId id="2147483695" r:id="rId30"/>
    <p:sldLayoutId id="2147483701" r:id="rId31"/>
    <p:sldLayoutId id="2147483711" r:id="rId32"/>
    <p:sldLayoutId id="2147483702" r:id="rId33"/>
    <p:sldLayoutId id="2147483703" r:id="rId34"/>
    <p:sldLayoutId id="2147483712" r:id="rId35"/>
    <p:sldLayoutId id="2147483713" r:id="rId36"/>
    <p:sldLayoutId id="2147483714" r:id="rId37"/>
    <p:sldLayoutId id="2147483717" r:id="rId38"/>
    <p:sldLayoutId id="2147483705" r:id="rId39"/>
    <p:sldLayoutId id="2147483718" r:id="rId40"/>
    <p:sldLayoutId id="2147483719" r:id="rId4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800" b="0" i="0" kern="1200" spc="-100" baseline="0">
          <a:solidFill>
            <a:schemeClr val="bg1"/>
          </a:solidFill>
          <a:latin typeface="Segoe UI" charset="0"/>
          <a:ea typeface="Segoe UI" charset="0"/>
          <a:cs typeface="Segoe UI" charset="0"/>
        </a:defRPr>
      </a:lvl1pPr>
    </p:titleStyle>
    <p:bodyStyle>
      <a:lvl1pPr marL="171450" indent="-171450" algn="l" defTabSz="685800" rtl="0" eaLnBrk="1" latinLnBrk="0" hangingPunct="1">
        <a:lnSpc>
          <a:spcPct val="100000"/>
        </a:lnSpc>
        <a:spcBef>
          <a:spcPts val="750"/>
        </a:spcBef>
        <a:buClr>
          <a:schemeClr val="accent1"/>
        </a:buClr>
        <a:buFont typeface="LucidaGrande" charset="0"/>
        <a:buChar char="‣"/>
        <a:defRPr sz="2100" b="0" i="0" kern="1200">
          <a:solidFill>
            <a:schemeClr val="tx1"/>
          </a:solidFill>
          <a:latin typeface="Segoe UI" charset="0"/>
          <a:ea typeface="Segoe UI" charset="0"/>
          <a:cs typeface="Segoe UI" charset="0"/>
        </a:defRPr>
      </a:lvl1pPr>
      <a:lvl2pPr marL="514350" indent="-171450" algn="l" defTabSz="685800" rtl="0" eaLnBrk="1" latinLnBrk="0" hangingPunct="1">
        <a:lnSpc>
          <a:spcPct val="100000"/>
        </a:lnSpc>
        <a:spcBef>
          <a:spcPts val="375"/>
        </a:spcBef>
        <a:buClr>
          <a:schemeClr val="bg1">
            <a:lumMod val="65000"/>
          </a:schemeClr>
        </a:buClr>
        <a:buFont typeface="Arial" panose="020B0604020202020204" pitchFamily="34" charset="0"/>
        <a:buChar char="•"/>
        <a:defRPr sz="1800" b="0" i="0" kern="1200">
          <a:solidFill>
            <a:schemeClr val="tx1"/>
          </a:solidFill>
          <a:latin typeface="Segoe UI Light" charset="0"/>
          <a:ea typeface="Segoe UI Light" charset="0"/>
          <a:cs typeface="Segoe UI Light" charset="0"/>
        </a:defRPr>
      </a:lvl2pPr>
      <a:lvl3pPr marL="857250" indent="-171450" algn="l" defTabSz="685800" rtl="0" eaLnBrk="1" latinLnBrk="0" hangingPunct="1">
        <a:lnSpc>
          <a:spcPct val="100000"/>
        </a:lnSpc>
        <a:spcBef>
          <a:spcPts val="375"/>
        </a:spcBef>
        <a:buClr>
          <a:schemeClr val="bg1">
            <a:lumMod val="65000"/>
          </a:schemeClr>
        </a:buClr>
        <a:buFont typeface="LucidaGrande" charset="0"/>
        <a:buChar char="⇢"/>
        <a:defRPr sz="1500" b="0" i="0" kern="1200">
          <a:solidFill>
            <a:schemeClr val="tx1"/>
          </a:solidFill>
          <a:latin typeface="Segoe UI" charset="0"/>
          <a:ea typeface="Segoe UI" charset="0"/>
          <a:cs typeface="Segoe UI" charset="0"/>
        </a:defRPr>
      </a:lvl3pPr>
      <a:lvl4pPr marL="1200150" indent="-171450" algn="l" defTabSz="685800" rtl="0" eaLnBrk="1" latinLnBrk="0" hangingPunct="1">
        <a:lnSpc>
          <a:spcPct val="100000"/>
        </a:lnSpc>
        <a:spcBef>
          <a:spcPts val="375"/>
        </a:spcBef>
        <a:buClr>
          <a:schemeClr val="bg1">
            <a:lumMod val="65000"/>
          </a:schemeClr>
        </a:buClr>
        <a:buFont typeface="LucidaGrande" charset="0"/>
        <a:buChar char="-"/>
        <a:defRPr sz="1350" b="0" i="0" kern="1200">
          <a:solidFill>
            <a:schemeClr val="tx1"/>
          </a:solidFill>
          <a:latin typeface="Segoe UI" charset="0"/>
          <a:ea typeface="Segoe UI" charset="0"/>
          <a:cs typeface="Segoe UI" charset="0"/>
        </a:defRPr>
      </a:lvl4pPr>
      <a:lvl5pPr marL="1543050" indent="-171450" algn="l" defTabSz="685800" rtl="0" eaLnBrk="1" latinLnBrk="0" hangingPunct="1">
        <a:lnSpc>
          <a:spcPct val="90000"/>
        </a:lnSpc>
        <a:spcBef>
          <a:spcPts val="375"/>
        </a:spcBef>
        <a:buClr>
          <a:schemeClr val="bg1">
            <a:lumMod val="65000"/>
          </a:schemeClr>
        </a:buClr>
        <a:buFont typeface="Arial" panose="020B0604020202020204" pitchFamily="34" charset="0"/>
        <a:buChar char="•"/>
        <a:defRPr sz="135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sedar.com/"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Q2 </a:t>
            </a:r>
            <a:r>
              <a:rPr lang="en-US" dirty="0" smtClean="0"/>
              <a:t>and </a:t>
            </a:r>
            <a:r>
              <a:rPr lang="en-US" dirty="0" smtClean="0"/>
              <a:t>Year-to-Date </a:t>
            </a:r>
            <a:r>
              <a:rPr lang="en-US" dirty="0" smtClean="0"/>
              <a:t>Results</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3"/>
          </p:nvPr>
        </p:nvSpPr>
        <p:spPr/>
        <p:txBody>
          <a:bodyPr/>
          <a:lstStyle/>
          <a:p>
            <a:endParaRPr lang="en-US" dirty="0"/>
          </a:p>
        </p:txBody>
      </p:sp>
      <p:sp>
        <p:nvSpPr>
          <p:cNvPr id="7" name="Text Placeholder 6"/>
          <p:cNvSpPr>
            <a:spLocks noGrp="1"/>
          </p:cNvSpPr>
          <p:nvPr>
            <p:ph type="body" sz="quarter" idx="14"/>
          </p:nvPr>
        </p:nvSpPr>
        <p:spPr/>
        <p:txBody>
          <a:bodyPr/>
          <a:lstStyle/>
          <a:p>
            <a:endParaRPr lang="en-US" dirty="0"/>
          </a:p>
        </p:txBody>
      </p:sp>
      <p:sp>
        <p:nvSpPr>
          <p:cNvPr id="8" name="Text Placeholder 7"/>
          <p:cNvSpPr>
            <a:spLocks noGrp="1"/>
          </p:cNvSpPr>
          <p:nvPr>
            <p:ph type="body" sz="quarter" idx="15"/>
          </p:nvPr>
        </p:nvSpPr>
        <p:spPr/>
        <p:txBody>
          <a:bodyPr/>
          <a:lstStyle/>
          <a:p>
            <a:r>
              <a:rPr lang="en-US" dirty="0" smtClean="0"/>
              <a:t>July 27, </a:t>
            </a:r>
            <a:r>
              <a:rPr lang="en-US" dirty="0" smtClean="0"/>
              <a:t>2017</a:t>
            </a:r>
            <a:endParaRPr lang="en-US" dirty="0"/>
          </a:p>
        </p:txBody>
      </p:sp>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
          <p:cNvSpPr>
            <a:spLocks noChangeArrowheads="1"/>
          </p:cNvSpPr>
          <p:nvPr/>
        </p:nvSpPr>
        <p:spPr bwMode="auto">
          <a:xfrm>
            <a:off x="146670" y="1140349"/>
            <a:ext cx="8745648" cy="3757576"/>
          </a:xfrm>
          <a:prstGeom prst="rect">
            <a:avLst/>
          </a:prstGeom>
          <a:solidFill>
            <a:srgbClr val="FFFFFF"/>
          </a:solidFill>
          <a:ln w="9525">
            <a:noFill/>
            <a:miter lim="800000"/>
            <a:headEnd/>
            <a:tailEnd/>
          </a:ln>
        </p:spPr>
        <p:txBody>
          <a:bodyPr lIns="152383" tIns="129525" rIns="0" bIns="0"/>
          <a:lstStyle/>
          <a:p>
            <a:r>
              <a:rPr lang="en-US" sz="833" dirty="0"/>
              <a:t>Certain statements in this presentation, including statements about the financial conditions, and results of operations and earnings, may contain words such as “could”, “expects”, “may”, “should”, “will”, “anticipates”, “believes”, “intends”, “estimates”, “targets”, “plans”, “envisions”, “seeks” and other similar language and are considered forward-looking statements or information under applicable securities laws. These statements are based on the Company’s current expectations, estimates, forecasts and projections about the operating environment, economies and markets in which the Company operates. These statements are subject to important assumptions, risks and uncertainties that are difficult to predict, and the actual outcome may be materially different. The Company’s assumptions, although considered reasonable by the Company at the date of this presentation, may provide to be inaccurate and consequently the Company’s actual results could differ materially from the expectations set out herein.</a:t>
            </a:r>
          </a:p>
          <a:p>
            <a:endParaRPr lang="en-US" sz="833" dirty="0"/>
          </a:p>
          <a:p>
            <a:r>
              <a:rPr lang="en-US" sz="833" dirty="0"/>
              <a:t>Actual results or events could differ materially from those contemplated in forward-looking statements as a result of the following: (i) the Company’s expectations regarding its revenue, expenses and operations; (ii) the Company’s anticipated cash needs and its needs for additional financing; (iii) the Company’s ability to protect, maintain and enforce its intellectual property rights; (iv) third-party claims of infringement or violation of, or other conflicts with, intellectual property rights by the Company; (v) the Company’s plans for and timing of expansion of its solutions and services; (vi) the Company’s future growth plans; (vii) the acceptance by the Company’s customers and the marketplace of new technologies and solutions; (viii) the Company’s ability to attract new customers and develop and maintain existing customers; (ix) the Company’s ability to attract and retain personnel; (x) the Company’s expectations with respect to advancement in its technologies; (xi) the Company’s competitive position and its expectations regarding competition; (xii) the Company’s expectations with respect to the strategic value, synergies, ability to leverage relationships, ability to cross-sell, revenue growth, expenses and liabilities with respect to acquired businesses; (xiii) regulatory developments and the regulatory environments in which the Company operates; and (xiv) anticipated trends and challenges in the Company’s business and the markets in which it operates. Forward-looking statements may also include, without limitation, any statement relating to future events, conditions or circumstances.</a:t>
            </a:r>
          </a:p>
          <a:p>
            <a:endParaRPr lang="en-US" sz="833" dirty="0"/>
          </a:p>
          <a:p>
            <a:r>
              <a:rPr lang="en-US" sz="833" dirty="0"/>
              <a:t>The risks and uncertainties that may affect forward-looking statements include, but are not limited to: (i) our dependence on a limited number of customers and large project size; (ii) fluctuation in our quarterly operating results; (iii) our dependence on key personnel and our compensation structure; (iv) risks associated with managing large and complex software implementation projects; (v) uncertainties and assumptions in our sales forecasts, including the extent to which sales proposals are converted into sales; (vi) risks associated with our ability to design, develop, test, market, license and support our software products on a timely basis; (vii) market acceptance of our products and services; (viii) commercial success of products resulting from our investment in research and development; (ix) our success in expanding sales into new international markets; </a:t>
            </a:r>
            <a:r>
              <a:rPr lang="en-US" sz="833" dirty="0" smtClean="0"/>
              <a:t>(x) </a:t>
            </a:r>
            <a:r>
              <a:rPr lang="en-US" sz="833" dirty="0"/>
              <a:t>competition in our industry; (</a:t>
            </a:r>
            <a:r>
              <a:rPr lang="en-US" sz="833" dirty="0" smtClean="0"/>
              <a:t>xi) </a:t>
            </a:r>
            <a:r>
              <a:rPr lang="en-US" sz="833" dirty="0"/>
              <a:t>failure to protect our intellectual property or infringement of intellectual property rights of third parties; (</a:t>
            </a:r>
            <a:r>
              <a:rPr lang="en-US" sz="833" dirty="0" smtClean="0"/>
              <a:t>xii</a:t>
            </a:r>
            <a:r>
              <a:rPr lang="en-US" sz="833" dirty="0"/>
              <a:t>) reliance upon a limited number of third-party software products to develop our products; (</a:t>
            </a:r>
            <a:r>
              <a:rPr lang="en-US" sz="833" dirty="0" smtClean="0"/>
              <a:t>xiii) </a:t>
            </a:r>
            <a:r>
              <a:rPr lang="en-US" sz="833" dirty="0"/>
              <a:t>defects or disruptions in our products and services; (</a:t>
            </a:r>
            <a:r>
              <a:rPr lang="en-US" sz="833" dirty="0" smtClean="0"/>
              <a:t>xiv</a:t>
            </a:r>
            <a:r>
              <a:rPr lang="en-US" sz="833" dirty="0"/>
              <a:t>) currency exchange rate fluctuations; (</a:t>
            </a:r>
            <a:r>
              <a:rPr lang="en-US" sz="833" dirty="0" smtClean="0"/>
              <a:t>xv) </a:t>
            </a:r>
            <a:r>
              <a:rPr lang="en-US" sz="833" dirty="0"/>
              <a:t>lengthy sales cycles for our software; (</a:t>
            </a:r>
            <a:r>
              <a:rPr lang="en-US" sz="833" dirty="0" smtClean="0"/>
              <a:t>xvi</a:t>
            </a:r>
            <a:r>
              <a:rPr lang="en-US" sz="833" dirty="0"/>
              <a:t>) global financial market conditions; (</a:t>
            </a:r>
            <a:r>
              <a:rPr lang="en-US" sz="833" dirty="0" smtClean="0"/>
              <a:t>xvii) </a:t>
            </a:r>
            <a:r>
              <a:rPr lang="en-US" sz="833" dirty="0"/>
              <a:t>failure to manage our growth successfully; </a:t>
            </a:r>
            <a:r>
              <a:rPr lang="en-US" sz="833" dirty="0" smtClean="0"/>
              <a:t>and (xviii) </a:t>
            </a:r>
            <a:r>
              <a:rPr lang="en-US" sz="833" dirty="0"/>
              <a:t>our ability to successfully integrate and manage acquired businesses, offerings and people.</a:t>
            </a:r>
          </a:p>
          <a:p>
            <a:endParaRPr lang="en-US" sz="833" dirty="0"/>
          </a:p>
          <a:p>
            <a:r>
              <a:rPr lang="en-US" sz="833" dirty="0"/>
              <a:t>For additional information with respect to risks and other factors which could occur, see the Company’s Annual Information Form for the year ended December 31, </a:t>
            </a:r>
            <a:r>
              <a:rPr lang="en-US" sz="833" dirty="0" smtClean="0"/>
              <a:t>2016 </a:t>
            </a:r>
            <a:r>
              <a:rPr lang="en-US" sz="833" dirty="0"/>
              <a:t>dated February </a:t>
            </a:r>
            <a:r>
              <a:rPr lang="en-US" sz="833" dirty="0" smtClean="0"/>
              <a:t>15, 2017, </a:t>
            </a:r>
            <a:r>
              <a:rPr lang="en-US" sz="833" dirty="0"/>
              <a:t>and other securities filings with the Canadian securities regulators available on </a:t>
            </a:r>
            <a:r>
              <a:rPr lang="en-US" sz="833" dirty="0">
                <a:hlinkClick r:id="rId3"/>
              </a:rPr>
              <a:t>www.sedar.com</a:t>
            </a:r>
            <a:r>
              <a:rPr lang="en-US" sz="833" dirty="0"/>
              <a:t>.  Unless otherwise required by applicable securities laws, the Company disclaims any intention or obligations to update or revise any forward-looking statements, whether as a result of new information, future events or otherwise. </a:t>
            </a:r>
            <a:endParaRPr lang="en-US" sz="875" dirty="0">
              <a:latin typeface="+mj-lt"/>
            </a:endParaRPr>
          </a:p>
        </p:txBody>
      </p:sp>
      <p:sp>
        <p:nvSpPr>
          <p:cNvPr id="19458" name="Title 3"/>
          <p:cNvSpPr>
            <a:spLocks noGrp="1"/>
          </p:cNvSpPr>
          <p:nvPr>
            <p:ph type="title"/>
          </p:nvPr>
        </p:nvSpPr>
        <p:spPr/>
        <p:txBody>
          <a:bodyPr/>
          <a:lstStyle/>
          <a:p>
            <a:r>
              <a:rPr lang="en-US" dirty="0" smtClean="0"/>
              <a:t>Disclaimer</a:t>
            </a:r>
          </a:p>
        </p:txBody>
      </p:sp>
    </p:spTree>
    <p:extLst>
      <p:ext uri="{BB962C8B-B14F-4D97-AF65-F5344CB8AC3E}">
        <p14:creationId xmlns:p14="http://schemas.microsoft.com/office/powerpoint/2010/main" val="917580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Highlights</a:t>
            </a:r>
            <a:endParaRPr lang="en-CA" dirty="0"/>
          </a:p>
        </p:txBody>
      </p:sp>
      <p:graphicFrame>
        <p:nvGraphicFramePr>
          <p:cNvPr id="4" name="Content Placeholder 3"/>
          <p:cNvGraphicFramePr>
            <a:graphicFrameLocks noGrp="1"/>
          </p:cNvGraphicFramePr>
          <p:nvPr>
            <p:ph idx="11"/>
            <p:extLst>
              <p:ext uri="{D42A27DB-BD31-4B8C-83A1-F6EECF244321}">
                <p14:modId xmlns:p14="http://schemas.microsoft.com/office/powerpoint/2010/main" val="2579368034"/>
              </p:ext>
            </p:extLst>
          </p:nvPr>
        </p:nvGraphicFramePr>
        <p:xfrm>
          <a:off x="990105" y="1403033"/>
          <a:ext cx="7270697" cy="1236132"/>
        </p:xfrm>
        <a:graphic>
          <a:graphicData uri="http://schemas.openxmlformats.org/drawingml/2006/table">
            <a:tbl>
              <a:tblPr firstRow="1" bandRow="1">
                <a:tableStyleId>{5C22544A-7EE6-4342-B048-85BDC9FD1C3A}</a:tableStyleId>
              </a:tblPr>
              <a:tblGrid>
                <a:gridCol w="1609673"/>
                <a:gridCol w="1415256"/>
                <a:gridCol w="1415256"/>
                <a:gridCol w="1415256"/>
                <a:gridCol w="1415256"/>
              </a:tblGrid>
              <a:tr h="309033">
                <a:tc>
                  <a:txBody>
                    <a:bodyPr/>
                    <a:lstStyle/>
                    <a:p>
                      <a:pPr algn="ctr"/>
                      <a:endParaRPr lang="en-CA" sz="1100" dirty="0"/>
                    </a:p>
                  </a:txBody>
                  <a:tcPr marL="76200" marR="76200" marT="38100" marB="38100"/>
                </a:tc>
                <a:tc>
                  <a:txBody>
                    <a:bodyPr/>
                    <a:lstStyle/>
                    <a:p>
                      <a:pPr algn="ctr"/>
                      <a:r>
                        <a:rPr lang="en-CA" sz="1100" dirty="0" smtClean="0"/>
                        <a:t>2017</a:t>
                      </a:r>
                      <a:endParaRPr lang="en-CA" sz="1100"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dirty="0" smtClean="0"/>
                        <a:t>2016</a:t>
                      </a:r>
                      <a:endParaRPr lang="en-CA" sz="1100" dirty="0" smtClean="0"/>
                    </a:p>
                  </a:txBody>
                  <a:tcPr marL="76200" marR="76200" marT="38100" marB="38100"/>
                </a:tc>
                <a:tc>
                  <a:txBody>
                    <a:bodyPr/>
                    <a:lstStyle/>
                    <a:p>
                      <a:pPr algn="ctr"/>
                      <a:r>
                        <a:rPr lang="en-CA" sz="1100" dirty="0" smtClean="0"/>
                        <a:t>$ Change</a:t>
                      </a:r>
                      <a:endParaRPr lang="en-CA" sz="1100" dirty="0"/>
                    </a:p>
                  </a:txBody>
                  <a:tcPr marL="76200" marR="76200" marT="38100" marB="38100"/>
                </a:tc>
                <a:tc>
                  <a:txBody>
                    <a:bodyPr/>
                    <a:lstStyle/>
                    <a:p>
                      <a:pPr algn="ctr"/>
                      <a:r>
                        <a:rPr lang="en-CA" sz="1100" dirty="0" smtClean="0"/>
                        <a:t>% Change</a:t>
                      </a:r>
                      <a:endParaRPr lang="en-CA" sz="1100" dirty="0"/>
                    </a:p>
                  </a:txBody>
                  <a:tcPr marL="76200" marR="76200" marT="38100" marB="38100"/>
                </a:tc>
              </a:tr>
              <a:tr h="309033">
                <a:tc>
                  <a:txBody>
                    <a:bodyPr/>
                    <a:lstStyle/>
                    <a:p>
                      <a:r>
                        <a:rPr lang="en-CA" sz="1100" dirty="0" smtClean="0"/>
                        <a:t>Revenue</a:t>
                      </a:r>
                    </a:p>
                  </a:txBody>
                  <a:tcPr marL="76200" marR="76200" marT="38100" marB="38100"/>
                </a:tc>
                <a:tc>
                  <a:txBody>
                    <a:bodyPr/>
                    <a:lstStyle/>
                    <a:p>
                      <a:pPr algn="r"/>
                      <a:r>
                        <a:rPr lang="en-CA" sz="1100" dirty="0" smtClean="0"/>
                        <a:t>$6,736</a:t>
                      </a:r>
                      <a:endParaRPr lang="en-CA" sz="1100" dirty="0"/>
                    </a:p>
                  </a:txBody>
                  <a:tcPr marL="76200" marR="76200" marT="38100" marB="38100"/>
                </a:tc>
                <a:tc>
                  <a:txBody>
                    <a:bodyPr/>
                    <a:lstStyle/>
                    <a:p>
                      <a:pPr algn="r"/>
                      <a:r>
                        <a:rPr lang="en-CA" sz="1100" dirty="0" smtClean="0"/>
                        <a:t>$</a:t>
                      </a:r>
                      <a:r>
                        <a:rPr lang="en-CA" sz="1100" dirty="0" smtClean="0"/>
                        <a:t>7,000</a:t>
                      </a:r>
                      <a:endParaRPr lang="en-CA" sz="1100" dirty="0"/>
                    </a:p>
                  </a:txBody>
                  <a:tcPr marL="76200" marR="76200" marT="38100" marB="38100"/>
                </a:tc>
                <a:tc>
                  <a:txBody>
                    <a:bodyPr/>
                    <a:lstStyle/>
                    <a:p>
                      <a:pPr algn="r"/>
                      <a:r>
                        <a:rPr lang="en-CA" sz="1100" dirty="0" smtClean="0"/>
                        <a:t>$(264)</a:t>
                      </a:r>
                      <a:endParaRPr lang="en-CA" sz="1100" dirty="0"/>
                    </a:p>
                  </a:txBody>
                  <a:tcPr marL="76200" marR="76200" marT="38100" marB="38100"/>
                </a:tc>
                <a:tc>
                  <a:txBody>
                    <a:bodyPr/>
                    <a:lstStyle/>
                    <a:p>
                      <a:pPr algn="ctr"/>
                      <a:r>
                        <a:rPr lang="en-CA" sz="1100" dirty="0" smtClean="0"/>
                        <a:t>(4)%</a:t>
                      </a:r>
                      <a:endParaRPr lang="en-CA" sz="1100" dirty="0"/>
                    </a:p>
                  </a:txBody>
                  <a:tcPr marL="76200" marR="76200" marT="38100" marB="38100"/>
                </a:tc>
              </a:tr>
              <a:tr h="309033">
                <a:tc>
                  <a:txBody>
                    <a:bodyPr/>
                    <a:lstStyle/>
                    <a:p>
                      <a:r>
                        <a:rPr lang="en-CA" sz="1100" dirty="0" smtClean="0"/>
                        <a:t>Adjusted EBITDA</a:t>
                      </a:r>
                      <a:endParaRPr lang="en-CA" sz="1100" dirty="0"/>
                    </a:p>
                  </a:txBody>
                  <a:tcPr marL="76200" marR="76200" marT="38100" marB="38100"/>
                </a:tc>
                <a:tc>
                  <a:txBody>
                    <a:bodyPr/>
                    <a:lstStyle/>
                    <a:p>
                      <a:pPr algn="r"/>
                      <a:r>
                        <a:rPr lang="en-CA" sz="1100" dirty="0" smtClean="0"/>
                        <a:t>$177</a:t>
                      </a:r>
                      <a:endParaRPr lang="en-CA" sz="1100" dirty="0"/>
                    </a:p>
                  </a:txBody>
                  <a:tcPr marL="76200" marR="76200" marT="38100" marB="38100"/>
                </a:tc>
                <a:tc>
                  <a:txBody>
                    <a:bodyPr/>
                    <a:lstStyle/>
                    <a:p>
                      <a:pPr algn="r"/>
                      <a:r>
                        <a:rPr lang="en-CA" sz="1100" dirty="0" smtClean="0"/>
                        <a:t>$114</a:t>
                      </a:r>
                      <a:endParaRPr lang="en-CA" sz="1100" dirty="0"/>
                    </a:p>
                  </a:txBody>
                  <a:tcPr marL="76200" marR="76200" marT="38100" marB="38100"/>
                </a:tc>
                <a:tc>
                  <a:txBody>
                    <a:bodyPr/>
                    <a:lstStyle/>
                    <a:p>
                      <a:pPr algn="r"/>
                      <a:r>
                        <a:rPr lang="en-CA" sz="1100" dirty="0" smtClean="0"/>
                        <a:t>$63</a:t>
                      </a:r>
                      <a:endParaRPr lang="en-CA" sz="1100" dirty="0"/>
                    </a:p>
                  </a:txBody>
                  <a:tcPr marL="76200" marR="76200" marT="38100" marB="38100"/>
                </a:tc>
                <a:tc>
                  <a:txBody>
                    <a:bodyPr/>
                    <a:lstStyle/>
                    <a:p>
                      <a:endParaRPr lang="en-CA" sz="1100" dirty="0"/>
                    </a:p>
                  </a:txBody>
                  <a:tcPr marL="76200" marR="76200" marT="38100" marB="38100"/>
                </a:tc>
              </a:tr>
              <a:tr h="309033">
                <a:tc>
                  <a:txBody>
                    <a:bodyPr/>
                    <a:lstStyle/>
                    <a:p>
                      <a:r>
                        <a:rPr lang="en-CA" sz="1100" dirty="0" smtClean="0"/>
                        <a:t>Net </a:t>
                      </a:r>
                      <a:r>
                        <a:rPr lang="en-CA" sz="1100" dirty="0" smtClean="0"/>
                        <a:t>Loss</a:t>
                      </a:r>
                      <a:endParaRPr lang="en-CA" sz="1100" dirty="0"/>
                    </a:p>
                  </a:txBody>
                  <a:tcPr marL="76200" marR="76200" marT="38100" marB="38100"/>
                </a:tc>
                <a:tc>
                  <a:txBody>
                    <a:bodyPr/>
                    <a:lstStyle/>
                    <a:p>
                      <a:pPr algn="r"/>
                      <a:r>
                        <a:rPr lang="en-CA" sz="1100" dirty="0" smtClean="0"/>
                        <a:t>$415</a:t>
                      </a:r>
                      <a:endParaRPr lang="en-CA" sz="1100" dirty="0"/>
                    </a:p>
                  </a:txBody>
                  <a:tcPr marL="76200" marR="76200" marT="38100" marB="38100"/>
                </a:tc>
                <a:tc>
                  <a:txBody>
                    <a:bodyPr/>
                    <a:lstStyle/>
                    <a:p>
                      <a:pPr algn="r"/>
                      <a:r>
                        <a:rPr lang="en-CA" sz="1100" dirty="0" smtClean="0"/>
                        <a:t>$713</a:t>
                      </a:r>
                      <a:endParaRPr lang="en-CA" sz="1100" dirty="0"/>
                    </a:p>
                  </a:txBody>
                  <a:tcPr marL="76200" marR="76200" marT="38100" marB="38100"/>
                </a:tc>
                <a:tc>
                  <a:txBody>
                    <a:bodyPr/>
                    <a:lstStyle/>
                    <a:p>
                      <a:pPr algn="r"/>
                      <a:r>
                        <a:rPr lang="en-CA" sz="1100" dirty="0" smtClean="0"/>
                        <a:t>$298</a:t>
                      </a:r>
                      <a:endParaRPr lang="en-CA" sz="1100" dirty="0"/>
                    </a:p>
                  </a:txBody>
                  <a:tcPr marL="76200" marR="76200" marT="38100" marB="38100"/>
                </a:tc>
                <a:tc>
                  <a:txBody>
                    <a:bodyPr/>
                    <a:lstStyle/>
                    <a:p>
                      <a:endParaRPr lang="en-CA" sz="1100" dirty="0"/>
                    </a:p>
                  </a:txBody>
                  <a:tcPr marL="76200" marR="76200" marT="38100" marB="38100"/>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727072124"/>
              </p:ext>
            </p:extLst>
          </p:nvPr>
        </p:nvGraphicFramePr>
        <p:xfrm>
          <a:off x="990105" y="3259773"/>
          <a:ext cx="7270697" cy="1236132"/>
        </p:xfrm>
        <a:graphic>
          <a:graphicData uri="http://schemas.openxmlformats.org/drawingml/2006/table">
            <a:tbl>
              <a:tblPr firstRow="1" bandRow="1">
                <a:tableStyleId>{5C22544A-7EE6-4342-B048-85BDC9FD1C3A}</a:tableStyleId>
              </a:tblPr>
              <a:tblGrid>
                <a:gridCol w="1609673"/>
                <a:gridCol w="1415256"/>
                <a:gridCol w="1415256"/>
                <a:gridCol w="1415256"/>
                <a:gridCol w="1415256"/>
              </a:tblGrid>
              <a:tr h="309033">
                <a:tc>
                  <a:txBody>
                    <a:bodyPr/>
                    <a:lstStyle/>
                    <a:p>
                      <a:pPr algn="ctr"/>
                      <a:endParaRPr lang="en-CA" sz="1100" dirty="0"/>
                    </a:p>
                  </a:txBody>
                  <a:tcPr marL="76200" marR="76200" marT="38100" marB="38100"/>
                </a:tc>
                <a:tc>
                  <a:txBody>
                    <a:bodyPr/>
                    <a:lstStyle/>
                    <a:p>
                      <a:pPr algn="ctr"/>
                      <a:r>
                        <a:rPr lang="en-CA" sz="1100" dirty="0" smtClean="0"/>
                        <a:t>2017</a:t>
                      </a:r>
                      <a:endParaRPr lang="en-CA" sz="1100"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100" dirty="0" smtClean="0"/>
                        <a:t>2016</a:t>
                      </a:r>
                      <a:endParaRPr lang="en-CA" sz="1100" dirty="0" smtClean="0"/>
                    </a:p>
                  </a:txBody>
                  <a:tcPr marL="76200" marR="76200" marT="38100" marB="38100"/>
                </a:tc>
                <a:tc>
                  <a:txBody>
                    <a:bodyPr/>
                    <a:lstStyle/>
                    <a:p>
                      <a:pPr algn="ctr"/>
                      <a:r>
                        <a:rPr lang="en-CA" sz="1100" dirty="0" smtClean="0"/>
                        <a:t>$ Change</a:t>
                      </a:r>
                      <a:endParaRPr lang="en-CA" sz="1100" dirty="0"/>
                    </a:p>
                  </a:txBody>
                  <a:tcPr marL="76200" marR="76200" marT="38100" marB="38100"/>
                </a:tc>
                <a:tc>
                  <a:txBody>
                    <a:bodyPr/>
                    <a:lstStyle/>
                    <a:p>
                      <a:pPr algn="ctr"/>
                      <a:r>
                        <a:rPr lang="en-CA" sz="1100" dirty="0" smtClean="0"/>
                        <a:t>% Change</a:t>
                      </a:r>
                      <a:endParaRPr lang="en-CA" sz="1100" dirty="0"/>
                    </a:p>
                  </a:txBody>
                  <a:tcPr marL="76200" marR="76200" marT="38100" marB="38100"/>
                </a:tc>
              </a:tr>
              <a:tr h="309033">
                <a:tc>
                  <a:txBody>
                    <a:bodyPr/>
                    <a:lstStyle/>
                    <a:p>
                      <a:r>
                        <a:rPr lang="en-CA" sz="1100" dirty="0" smtClean="0"/>
                        <a:t>Revenue</a:t>
                      </a:r>
                    </a:p>
                  </a:txBody>
                  <a:tcPr marL="76200" marR="76200" marT="38100" marB="38100"/>
                </a:tc>
                <a:tc>
                  <a:txBody>
                    <a:bodyPr/>
                    <a:lstStyle/>
                    <a:p>
                      <a:pPr algn="r"/>
                      <a:r>
                        <a:rPr lang="en-CA" sz="1100" dirty="0" smtClean="0"/>
                        <a:t>$15,552</a:t>
                      </a:r>
                      <a:endParaRPr lang="en-CA" sz="1100" dirty="0"/>
                    </a:p>
                  </a:txBody>
                  <a:tcPr marL="76200" marR="76200" marT="38100" marB="38100"/>
                </a:tc>
                <a:tc>
                  <a:txBody>
                    <a:bodyPr/>
                    <a:lstStyle/>
                    <a:p>
                      <a:pPr algn="r"/>
                      <a:r>
                        <a:rPr lang="en-CA" sz="1100" dirty="0" smtClean="0"/>
                        <a:t>$15,088</a:t>
                      </a:r>
                      <a:endParaRPr lang="en-CA" sz="1100" dirty="0"/>
                    </a:p>
                  </a:txBody>
                  <a:tcPr marL="76200" marR="76200" marT="38100" marB="38100"/>
                </a:tc>
                <a:tc>
                  <a:txBody>
                    <a:bodyPr/>
                    <a:lstStyle/>
                    <a:p>
                      <a:pPr algn="r"/>
                      <a:r>
                        <a:rPr lang="en-CA" sz="1100" dirty="0" smtClean="0"/>
                        <a:t>$464</a:t>
                      </a:r>
                      <a:endParaRPr lang="en-CA" sz="1100" dirty="0"/>
                    </a:p>
                  </a:txBody>
                  <a:tcPr marL="76200" marR="76200" marT="38100" marB="38100"/>
                </a:tc>
                <a:tc>
                  <a:txBody>
                    <a:bodyPr/>
                    <a:lstStyle/>
                    <a:p>
                      <a:pPr algn="ctr"/>
                      <a:r>
                        <a:rPr lang="en-CA" sz="1100" dirty="0" smtClean="0"/>
                        <a:t>3%</a:t>
                      </a:r>
                      <a:endParaRPr lang="en-CA" sz="1100" dirty="0"/>
                    </a:p>
                  </a:txBody>
                  <a:tcPr marL="76200" marR="76200" marT="38100" marB="38100"/>
                </a:tc>
              </a:tr>
              <a:tr h="309033">
                <a:tc>
                  <a:txBody>
                    <a:bodyPr/>
                    <a:lstStyle/>
                    <a:p>
                      <a:r>
                        <a:rPr lang="en-CA" sz="1100" dirty="0" smtClean="0"/>
                        <a:t>Adjusted EBITDA</a:t>
                      </a:r>
                      <a:endParaRPr lang="en-CA" sz="1100" dirty="0"/>
                    </a:p>
                  </a:txBody>
                  <a:tcPr marL="76200" marR="76200" marT="38100" marB="38100"/>
                </a:tc>
                <a:tc>
                  <a:txBody>
                    <a:bodyPr/>
                    <a:lstStyle/>
                    <a:p>
                      <a:pPr algn="r"/>
                      <a:r>
                        <a:rPr lang="en-CA" sz="1100" dirty="0" smtClean="0"/>
                        <a:t>$910</a:t>
                      </a:r>
                      <a:endParaRPr lang="en-CA" sz="1100" dirty="0"/>
                    </a:p>
                  </a:txBody>
                  <a:tcPr marL="76200" marR="76200" marT="38100" marB="38100"/>
                </a:tc>
                <a:tc>
                  <a:txBody>
                    <a:bodyPr/>
                    <a:lstStyle/>
                    <a:p>
                      <a:pPr algn="r"/>
                      <a:r>
                        <a:rPr lang="en-CA" sz="1100" dirty="0" smtClean="0"/>
                        <a:t>$396</a:t>
                      </a:r>
                      <a:endParaRPr lang="en-CA" sz="1100" dirty="0"/>
                    </a:p>
                  </a:txBody>
                  <a:tcPr marL="76200" marR="76200" marT="38100" marB="38100"/>
                </a:tc>
                <a:tc>
                  <a:txBody>
                    <a:bodyPr/>
                    <a:lstStyle/>
                    <a:p>
                      <a:pPr algn="r"/>
                      <a:r>
                        <a:rPr lang="en-CA" sz="1100" dirty="0" smtClean="0"/>
                        <a:t>$514</a:t>
                      </a:r>
                      <a:endParaRPr lang="en-CA" sz="1100" dirty="0"/>
                    </a:p>
                  </a:txBody>
                  <a:tcPr marL="76200" marR="76200" marT="38100" marB="38100"/>
                </a:tc>
                <a:tc>
                  <a:txBody>
                    <a:bodyPr/>
                    <a:lstStyle/>
                    <a:p>
                      <a:endParaRPr lang="en-CA" sz="1100"/>
                    </a:p>
                  </a:txBody>
                  <a:tcPr marL="76200" marR="76200" marT="38100" marB="38100"/>
                </a:tc>
              </a:tr>
              <a:tr h="309033">
                <a:tc>
                  <a:txBody>
                    <a:bodyPr/>
                    <a:lstStyle/>
                    <a:p>
                      <a:r>
                        <a:rPr lang="en-CA" sz="1100" dirty="0" smtClean="0"/>
                        <a:t>Net </a:t>
                      </a:r>
                      <a:r>
                        <a:rPr lang="en-CA" sz="1100" dirty="0" smtClean="0"/>
                        <a:t>Loss</a:t>
                      </a:r>
                      <a:endParaRPr lang="en-CA" sz="1100" dirty="0"/>
                    </a:p>
                  </a:txBody>
                  <a:tcPr marL="76200" marR="76200" marT="38100" marB="38100"/>
                </a:tc>
                <a:tc>
                  <a:txBody>
                    <a:bodyPr/>
                    <a:lstStyle/>
                    <a:p>
                      <a:pPr algn="r"/>
                      <a:r>
                        <a:rPr lang="en-CA" sz="1100" dirty="0" smtClean="0"/>
                        <a:t>$(88)</a:t>
                      </a:r>
                      <a:endParaRPr lang="en-CA" sz="1100" dirty="0"/>
                    </a:p>
                  </a:txBody>
                  <a:tcPr marL="76200" marR="76200" marT="38100" marB="38100"/>
                </a:tc>
                <a:tc>
                  <a:txBody>
                    <a:bodyPr/>
                    <a:lstStyle/>
                    <a:p>
                      <a:pPr algn="r"/>
                      <a:r>
                        <a:rPr lang="en-CA" sz="1100" dirty="0" smtClean="0"/>
                        <a:t>$(2,741)</a:t>
                      </a:r>
                      <a:endParaRPr lang="en-CA" sz="1100" dirty="0"/>
                    </a:p>
                  </a:txBody>
                  <a:tcPr marL="76200" marR="76200" marT="38100" marB="38100"/>
                </a:tc>
                <a:tc>
                  <a:txBody>
                    <a:bodyPr/>
                    <a:lstStyle/>
                    <a:p>
                      <a:pPr algn="r"/>
                      <a:r>
                        <a:rPr lang="en-CA" sz="1100" dirty="0" smtClean="0"/>
                        <a:t>$2,653</a:t>
                      </a:r>
                      <a:endParaRPr lang="en-CA" sz="1100" dirty="0"/>
                    </a:p>
                  </a:txBody>
                  <a:tcPr marL="76200" marR="76200" marT="38100" marB="38100"/>
                </a:tc>
                <a:tc>
                  <a:txBody>
                    <a:bodyPr/>
                    <a:lstStyle/>
                    <a:p>
                      <a:endParaRPr lang="en-CA" sz="1100" dirty="0"/>
                    </a:p>
                  </a:txBody>
                  <a:tcPr marL="76200" marR="76200" marT="38100" marB="38100"/>
                </a:tc>
              </a:tr>
            </a:tbl>
          </a:graphicData>
        </a:graphic>
      </p:graphicFrame>
      <p:sp>
        <p:nvSpPr>
          <p:cNvPr id="7" name="Content Placeholder 9"/>
          <p:cNvSpPr txBox="1">
            <a:spLocks/>
          </p:cNvSpPr>
          <p:nvPr/>
        </p:nvSpPr>
        <p:spPr>
          <a:xfrm>
            <a:off x="990105" y="925955"/>
            <a:ext cx="7076552" cy="392306"/>
          </a:xfrm>
          <a:prstGeom prst="rect">
            <a:avLst/>
          </a:prstGeom>
        </p:spPr>
        <p:txBody>
          <a:bodyPr/>
          <a:lstStyle>
            <a:lvl1pPr marL="285750" indent="-285750" algn="l" rtl="0" eaLnBrk="1" fontAlgn="base" hangingPunct="1">
              <a:lnSpc>
                <a:spcPct val="100000"/>
              </a:lnSpc>
              <a:spcBef>
                <a:spcPct val="0"/>
              </a:spcBef>
              <a:spcAft>
                <a:spcPts val="300"/>
              </a:spcAft>
              <a:buClr>
                <a:srgbClr val="F8961E"/>
              </a:buClr>
              <a:buSzPct val="90000"/>
              <a:buFont typeface="Webdings" pitchFamily="18" charset="2"/>
              <a:buChar char=""/>
              <a:defRPr lang="en-CA" sz="2400" kern="1200">
                <a:solidFill>
                  <a:srgbClr val="000000"/>
                </a:solidFill>
                <a:latin typeface="Segoe UI" pitchFamily="34" charset="0"/>
                <a:ea typeface="Segoe UI" pitchFamily="34" charset="0"/>
                <a:cs typeface="Segoe UI" pitchFamily="34" charset="0"/>
              </a:defRPr>
            </a:lvl1pPr>
            <a:lvl2pPr marL="542925" indent="-180975" algn="l" rtl="0" eaLnBrk="1" fontAlgn="base" hangingPunct="1">
              <a:lnSpc>
                <a:spcPct val="100000"/>
              </a:lnSpc>
              <a:spcBef>
                <a:spcPts val="0"/>
              </a:spcBef>
              <a:spcAft>
                <a:spcPts val="300"/>
              </a:spcAft>
              <a:buClr>
                <a:schemeClr val="bg1">
                  <a:lumMod val="50000"/>
                </a:schemeClr>
              </a:buClr>
              <a:buSzPct val="80000"/>
              <a:buFont typeface="Arial" pitchFamily="34" charset="0"/>
              <a:buChar char="•"/>
              <a:defRPr sz="2000" kern="1200">
                <a:solidFill>
                  <a:schemeClr val="tx1"/>
                </a:solidFill>
                <a:latin typeface="Segoe UI" pitchFamily="34" charset="0"/>
                <a:ea typeface="Segoe UI" pitchFamily="34" charset="0"/>
                <a:cs typeface="Segoe UI" pitchFamily="34" charset="0"/>
              </a:defRPr>
            </a:lvl2pPr>
            <a:lvl3pPr marL="809625" indent="-180975" algn="l" rtl="0" eaLnBrk="1" fontAlgn="base" hangingPunct="1">
              <a:lnSpc>
                <a:spcPct val="100000"/>
              </a:lnSpc>
              <a:spcBef>
                <a:spcPts val="0"/>
              </a:spcBef>
              <a:spcAft>
                <a:spcPct val="0"/>
              </a:spcAft>
              <a:buClr>
                <a:schemeClr val="bg1">
                  <a:lumMod val="50000"/>
                </a:schemeClr>
              </a:buClr>
              <a:buSzPct val="80000"/>
              <a:buFont typeface="Calibri" pitchFamily="34" charset="0"/>
              <a:buChar char="‒"/>
              <a:defRPr sz="1800" kern="1200">
                <a:solidFill>
                  <a:schemeClr val="tx1"/>
                </a:solidFill>
                <a:latin typeface="Segoe UI" pitchFamily="34" charset="0"/>
                <a:ea typeface="Segoe UI" pitchFamily="34" charset="0"/>
                <a:cs typeface="Segoe UI" pitchFamily="34" charset="0"/>
              </a:defRPr>
            </a:lvl3pPr>
            <a:lvl4pPr marL="1076325" indent="-180975" algn="l" rtl="0" eaLnBrk="1" fontAlgn="base" hangingPunct="1">
              <a:spcBef>
                <a:spcPct val="20000"/>
              </a:spcBef>
              <a:spcAft>
                <a:spcPct val="0"/>
              </a:spcAft>
              <a:buClr>
                <a:schemeClr val="bg1">
                  <a:lumMod val="65000"/>
                </a:schemeClr>
              </a:buClr>
              <a:buSzPct val="100000"/>
              <a:buFont typeface="Segoe UI" pitchFamily="34" charset="0"/>
              <a:buChar char="◦"/>
              <a:defRPr sz="1600" kern="1200">
                <a:solidFill>
                  <a:schemeClr val="tx1"/>
                </a:solidFill>
                <a:latin typeface="+mn-lt"/>
                <a:ea typeface="+mn-ea"/>
                <a:cs typeface="Calibri" pitchFamily="34" charset="0"/>
              </a:defRPr>
            </a:lvl4pPr>
            <a:lvl5pPr marL="1257300" indent="-180975" algn="l" rtl="0" eaLnBrk="1" fontAlgn="base" hangingPunct="1">
              <a:spcBef>
                <a:spcPct val="20000"/>
              </a:spcBef>
              <a:spcAft>
                <a:spcPct val="0"/>
              </a:spcAft>
              <a:buClr>
                <a:schemeClr val="bg1">
                  <a:lumMod val="65000"/>
                </a:schemeClr>
              </a:buClr>
              <a:buFont typeface="Arial" pitchFamily="34" charset="0"/>
              <a:buChar char="-"/>
              <a:defRPr sz="1400" kern="1200">
                <a:solidFill>
                  <a:schemeClr val="tx1"/>
                </a:solidFill>
                <a:latin typeface="+mn-lt"/>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smtClean="0"/>
              <a:t>Second Quarter </a:t>
            </a:r>
            <a:r>
              <a:rPr lang="en-CA" sz="2000" dirty="0"/>
              <a:t>Results </a:t>
            </a:r>
            <a:r>
              <a:rPr lang="en-CA" sz="1333" dirty="0"/>
              <a:t>(Expressed in thousands of Canadian Dollars)</a:t>
            </a:r>
            <a:endParaRPr lang="en-CA" sz="2000" dirty="0"/>
          </a:p>
        </p:txBody>
      </p:sp>
      <p:sp>
        <p:nvSpPr>
          <p:cNvPr id="8" name="Content Placeholder 9"/>
          <p:cNvSpPr txBox="1">
            <a:spLocks/>
          </p:cNvSpPr>
          <p:nvPr/>
        </p:nvSpPr>
        <p:spPr>
          <a:xfrm>
            <a:off x="989832" y="2864016"/>
            <a:ext cx="7076552" cy="392306"/>
          </a:xfrm>
          <a:prstGeom prst="rect">
            <a:avLst/>
          </a:prstGeom>
        </p:spPr>
        <p:txBody>
          <a:bodyPr/>
          <a:lstStyle>
            <a:lvl1pPr marL="285750" indent="-285750" algn="l" rtl="0" eaLnBrk="1" fontAlgn="base" hangingPunct="1">
              <a:lnSpc>
                <a:spcPct val="100000"/>
              </a:lnSpc>
              <a:spcBef>
                <a:spcPct val="0"/>
              </a:spcBef>
              <a:spcAft>
                <a:spcPts val="300"/>
              </a:spcAft>
              <a:buClr>
                <a:srgbClr val="F8961E"/>
              </a:buClr>
              <a:buSzPct val="90000"/>
              <a:buFont typeface="Webdings" pitchFamily="18" charset="2"/>
              <a:buChar char=""/>
              <a:defRPr lang="en-CA" sz="2400" kern="1200">
                <a:solidFill>
                  <a:srgbClr val="000000"/>
                </a:solidFill>
                <a:latin typeface="Segoe UI" pitchFamily="34" charset="0"/>
                <a:ea typeface="Segoe UI" pitchFamily="34" charset="0"/>
                <a:cs typeface="Segoe UI" pitchFamily="34" charset="0"/>
              </a:defRPr>
            </a:lvl1pPr>
            <a:lvl2pPr marL="542925" indent="-180975" algn="l" rtl="0" eaLnBrk="1" fontAlgn="base" hangingPunct="1">
              <a:lnSpc>
                <a:spcPct val="100000"/>
              </a:lnSpc>
              <a:spcBef>
                <a:spcPts val="0"/>
              </a:spcBef>
              <a:spcAft>
                <a:spcPts val="300"/>
              </a:spcAft>
              <a:buClr>
                <a:schemeClr val="bg1">
                  <a:lumMod val="50000"/>
                </a:schemeClr>
              </a:buClr>
              <a:buSzPct val="80000"/>
              <a:buFont typeface="Arial" pitchFamily="34" charset="0"/>
              <a:buChar char="•"/>
              <a:defRPr sz="2000" kern="1200">
                <a:solidFill>
                  <a:schemeClr val="tx1"/>
                </a:solidFill>
                <a:latin typeface="Segoe UI" pitchFamily="34" charset="0"/>
                <a:ea typeface="Segoe UI" pitchFamily="34" charset="0"/>
                <a:cs typeface="Segoe UI" pitchFamily="34" charset="0"/>
              </a:defRPr>
            </a:lvl2pPr>
            <a:lvl3pPr marL="809625" indent="-180975" algn="l" rtl="0" eaLnBrk="1" fontAlgn="base" hangingPunct="1">
              <a:lnSpc>
                <a:spcPct val="100000"/>
              </a:lnSpc>
              <a:spcBef>
                <a:spcPts val="0"/>
              </a:spcBef>
              <a:spcAft>
                <a:spcPct val="0"/>
              </a:spcAft>
              <a:buClr>
                <a:schemeClr val="bg1">
                  <a:lumMod val="50000"/>
                </a:schemeClr>
              </a:buClr>
              <a:buSzPct val="80000"/>
              <a:buFont typeface="Calibri" pitchFamily="34" charset="0"/>
              <a:buChar char="‒"/>
              <a:defRPr sz="1800" kern="1200">
                <a:solidFill>
                  <a:schemeClr val="tx1"/>
                </a:solidFill>
                <a:latin typeface="Segoe UI" pitchFamily="34" charset="0"/>
                <a:ea typeface="Segoe UI" pitchFamily="34" charset="0"/>
                <a:cs typeface="Segoe UI" pitchFamily="34" charset="0"/>
              </a:defRPr>
            </a:lvl3pPr>
            <a:lvl4pPr marL="1076325" indent="-180975" algn="l" rtl="0" eaLnBrk="1" fontAlgn="base" hangingPunct="1">
              <a:spcBef>
                <a:spcPct val="20000"/>
              </a:spcBef>
              <a:spcAft>
                <a:spcPct val="0"/>
              </a:spcAft>
              <a:buClr>
                <a:schemeClr val="bg1">
                  <a:lumMod val="65000"/>
                </a:schemeClr>
              </a:buClr>
              <a:buSzPct val="100000"/>
              <a:buFont typeface="Segoe UI" pitchFamily="34" charset="0"/>
              <a:buChar char="◦"/>
              <a:defRPr sz="1600" kern="1200">
                <a:solidFill>
                  <a:schemeClr val="tx1"/>
                </a:solidFill>
                <a:latin typeface="+mn-lt"/>
                <a:ea typeface="+mn-ea"/>
                <a:cs typeface="Calibri" pitchFamily="34" charset="0"/>
              </a:defRPr>
            </a:lvl4pPr>
            <a:lvl5pPr marL="1257300" indent="-180975" algn="l" rtl="0" eaLnBrk="1" fontAlgn="base" hangingPunct="1">
              <a:spcBef>
                <a:spcPct val="20000"/>
              </a:spcBef>
              <a:spcAft>
                <a:spcPct val="0"/>
              </a:spcAft>
              <a:buClr>
                <a:schemeClr val="bg1">
                  <a:lumMod val="65000"/>
                </a:schemeClr>
              </a:buClr>
              <a:buFont typeface="Arial" pitchFamily="34" charset="0"/>
              <a:buChar char="-"/>
              <a:defRPr sz="1400" kern="1200">
                <a:solidFill>
                  <a:schemeClr val="tx1"/>
                </a:solidFill>
                <a:latin typeface="+mn-lt"/>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smtClean="0"/>
              <a:t>Year-to-Date </a:t>
            </a:r>
            <a:r>
              <a:rPr lang="en-CA" sz="1333" dirty="0"/>
              <a:t>(Expressed in thousands of Canadian Dollars)</a:t>
            </a:r>
            <a:endParaRPr lang="en-CA" sz="2000" dirty="0"/>
          </a:p>
          <a:p>
            <a:pPr marL="0" indent="0">
              <a:buNone/>
            </a:pPr>
            <a:endParaRPr lang="en-CA" sz="2000" dirty="0"/>
          </a:p>
        </p:txBody>
      </p:sp>
    </p:spTree>
    <p:extLst>
      <p:ext uri="{BB962C8B-B14F-4D97-AF65-F5344CB8AC3E}">
        <p14:creationId xmlns:p14="http://schemas.microsoft.com/office/powerpoint/2010/main" val="229624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r>
              <a:rPr lang="en-US" dirty="0" smtClean="0"/>
              <a:t>Enterprise Customer Management Solutions</a:t>
            </a:r>
            <a:endParaRPr lang="en-US" dirty="0"/>
          </a:p>
        </p:txBody>
      </p:sp>
      <p:grpSp>
        <p:nvGrpSpPr>
          <p:cNvPr id="6" name="Group 5"/>
          <p:cNvGrpSpPr/>
          <p:nvPr/>
        </p:nvGrpSpPr>
        <p:grpSpPr>
          <a:xfrm>
            <a:off x="241940" y="914119"/>
            <a:ext cx="2870919" cy="4174079"/>
            <a:chOff x="799664" y="996852"/>
            <a:chExt cx="3559988" cy="5175928"/>
          </a:xfrm>
        </p:grpSpPr>
        <p:sp>
          <p:nvSpPr>
            <p:cNvPr id="34" name="Rectangle 33"/>
            <p:cNvSpPr/>
            <p:nvPr/>
          </p:nvSpPr>
          <p:spPr>
            <a:xfrm>
              <a:off x="806203" y="1949037"/>
              <a:ext cx="3468586" cy="2916824"/>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r>
                <a:rPr lang="en-US" sz="1800" kern="0" dirty="0">
                  <a:solidFill>
                    <a:srgbClr val="FFFFFF"/>
                  </a:solidFill>
                  <a:latin typeface="Segoe UI" charset="0"/>
                  <a:ea typeface="Segoe UI" charset="0"/>
                  <a:cs typeface="Segoe UI" charset="0"/>
                </a:rPr>
                <a:t>Z</a:t>
              </a:r>
            </a:p>
          </p:txBody>
        </p:sp>
        <p:sp>
          <p:nvSpPr>
            <p:cNvPr id="36" name="Rectangle 35"/>
            <p:cNvSpPr/>
            <p:nvPr/>
          </p:nvSpPr>
          <p:spPr>
            <a:xfrm>
              <a:off x="799664" y="4865864"/>
              <a:ext cx="3468586" cy="1306916"/>
            </a:xfrm>
            <a:prstGeom prst="rect">
              <a:avLst/>
            </a:prstGeom>
            <a:solidFill>
              <a:srgbClr val="07579C"/>
            </a:solidFill>
            <a:ln w="12700" cap="flat" cmpd="sng" algn="ctr">
              <a:noFill/>
              <a:prstDash val="solid"/>
              <a:miter lim="800000"/>
            </a:ln>
            <a:effectLst/>
          </p:spPr>
          <p:txBody>
            <a:bodyPr rtlCol="0" anchor="ctr"/>
            <a:lstStyle/>
            <a:p>
              <a:pPr algn="ctr" defTabSz="641909">
                <a:defRPr/>
              </a:pPr>
              <a:endParaRPr lang="en-CA" sz="1013" kern="0" dirty="0">
                <a:solidFill>
                  <a:srgbClr val="FFFFFF"/>
                </a:solidFill>
                <a:latin typeface="Segoe UI" charset="0"/>
                <a:ea typeface="Segoe UI" charset="0"/>
                <a:cs typeface="Segoe UI" charset="0"/>
              </a:endParaRPr>
            </a:p>
          </p:txBody>
        </p:sp>
        <p:sp>
          <p:nvSpPr>
            <p:cNvPr id="37" name="Rectangle 36"/>
            <p:cNvSpPr/>
            <p:nvPr/>
          </p:nvSpPr>
          <p:spPr>
            <a:xfrm>
              <a:off x="923973" y="5019827"/>
              <a:ext cx="3435679" cy="973202"/>
            </a:xfrm>
            <a:prstGeom prst="rect">
              <a:avLst/>
            </a:prstGeom>
          </p:spPr>
          <p:txBody>
            <a:bodyPr wrap="square">
              <a:spAutoFit/>
            </a:bodyPr>
            <a:lstStyle/>
            <a:p>
              <a:pPr defTabSz="641909">
                <a:defRPr/>
              </a:pPr>
              <a:r>
                <a:rPr lang="en-US" sz="1500" b="1" kern="0" dirty="0">
                  <a:solidFill>
                    <a:srgbClr val="FFFFFF"/>
                  </a:solidFill>
                  <a:latin typeface="Segoe UI Semibold" charset="0"/>
                  <a:ea typeface="Segoe UI Semibold" charset="0"/>
                  <a:cs typeface="Segoe UI Semibold" charset="0"/>
                </a:rPr>
                <a:t>NexJ Customer Relationship </a:t>
              </a:r>
              <a:br>
                <a:rPr lang="en-US" sz="1500" b="1" kern="0" dirty="0">
                  <a:solidFill>
                    <a:srgbClr val="FFFFFF"/>
                  </a:solidFill>
                  <a:latin typeface="Segoe UI Semibold" charset="0"/>
                  <a:ea typeface="Segoe UI Semibold" charset="0"/>
                  <a:cs typeface="Segoe UI Semibold" charset="0"/>
                </a:rPr>
              </a:br>
              <a:r>
                <a:rPr lang="en-US" sz="1500" b="1" kern="0" dirty="0">
                  <a:solidFill>
                    <a:srgbClr val="FFFFFF"/>
                  </a:solidFill>
                  <a:latin typeface="Segoe UI Semibold" charset="0"/>
                  <a:ea typeface="Segoe UI Semibold" charset="0"/>
                  <a:cs typeface="Segoe UI Semibold" charset="0"/>
                </a:rPr>
                <a:t>Management</a:t>
              </a:r>
            </a:p>
            <a:p>
              <a:pPr defTabSz="641909">
                <a:defRPr/>
              </a:pPr>
              <a:r>
                <a:rPr lang="en-US" sz="1500" b="1" kern="0" dirty="0">
                  <a:solidFill>
                    <a:srgbClr val="FFFFFF"/>
                  </a:solidFill>
                  <a:latin typeface="Segoe UI Semibold" charset="0"/>
                  <a:ea typeface="Segoe UI Semibold" charset="0"/>
                  <a:cs typeface="Segoe UI Semibold" charset="0"/>
                </a:rPr>
                <a:t>(CRM)</a:t>
              </a:r>
            </a:p>
          </p:txBody>
        </p:sp>
        <p:grpSp>
          <p:nvGrpSpPr>
            <p:cNvPr id="51" name="Group 50"/>
            <p:cNvGrpSpPr/>
            <p:nvPr/>
          </p:nvGrpSpPr>
          <p:grpSpPr>
            <a:xfrm>
              <a:off x="1556682" y="996852"/>
              <a:ext cx="1921080" cy="1978303"/>
              <a:chOff x="957212" y="3834925"/>
              <a:chExt cx="1298574" cy="1337255"/>
            </a:xfrm>
          </p:grpSpPr>
          <p:sp>
            <p:nvSpPr>
              <p:cNvPr id="52" name="Oval 51"/>
              <p:cNvSpPr/>
              <p:nvPr/>
            </p:nvSpPr>
            <p:spPr>
              <a:xfrm>
                <a:off x="1216870" y="4126949"/>
                <a:ext cx="784419" cy="784419"/>
              </a:xfrm>
              <a:prstGeom prst="ellipse">
                <a:avLst/>
              </a:prstGeom>
              <a:solidFill>
                <a:srgbClr val="07579C"/>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endParaRPr lang="en-US" sz="1800" kern="0" dirty="0">
                  <a:solidFill>
                    <a:srgbClr val="FFFFFF"/>
                  </a:solidFill>
                  <a:latin typeface="Roboto Light"/>
                  <a:ea typeface=""/>
                  <a:cs typeface=""/>
                </a:endParaRPr>
              </a:p>
            </p:txBody>
          </p:sp>
          <p:pic>
            <p:nvPicPr>
              <p:cNvPr id="53" name="Picture 52"/>
              <p:cNvPicPr>
                <a:picLocks noChangeAspect="1"/>
              </p:cNvPicPr>
              <p:nvPr/>
            </p:nvPicPr>
            <p:blipFill>
              <a:blip r:embed="rId3"/>
              <a:stretch>
                <a:fillRect/>
              </a:stretch>
            </p:blipFill>
            <p:spPr>
              <a:xfrm>
                <a:off x="957212" y="3834925"/>
                <a:ext cx="1298574" cy="1337255"/>
              </a:xfrm>
              <a:prstGeom prst="rect">
                <a:avLst/>
              </a:prstGeom>
            </p:spPr>
          </p:pic>
        </p:grpSp>
        <p:sp>
          <p:nvSpPr>
            <p:cNvPr id="35" name="Rectangle 34"/>
            <p:cNvSpPr/>
            <p:nvPr/>
          </p:nvSpPr>
          <p:spPr>
            <a:xfrm>
              <a:off x="930504" y="3488428"/>
              <a:ext cx="3390877" cy="1213640"/>
            </a:xfrm>
            <a:prstGeom prst="rect">
              <a:avLst/>
            </a:prstGeom>
          </p:spPr>
          <p:txBody>
            <a:bodyPr wrap="square">
              <a:spAutoFit/>
            </a:bodyPr>
            <a:lstStyle/>
            <a:p>
              <a:pPr defTabSz="641909">
                <a:lnSpc>
                  <a:spcPct val="120000"/>
                </a:lnSpc>
                <a:defRPr/>
              </a:pPr>
              <a:r>
                <a:rPr lang="en-US" sz="1200" kern="0" dirty="0">
                  <a:solidFill>
                    <a:schemeClr val="tx1">
                      <a:lumMod val="75000"/>
                      <a:lumOff val="25000"/>
                    </a:schemeClr>
                  </a:solidFill>
                  <a:latin typeface="Segoe UI" charset="0"/>
                  <a:ea typeface="Segoe UI" charset="0"/>
                  <a:cs typeface="Segoe UI" charset="0"/>
                </a:rPr>
                <a:t>Integrates systems and data to provide a comprehensive view of the customer, enable collaboration and optimize service</a:t>
              </a:r>
            </a:p>
          </p:txBody>
        </p:sp>
        <p:sp>
          <p:nvSpPr>
            <p:cNvPr id="38" name="Rectangle 37"/>
            <p:cNvSpPr/>
            <p:nvPr/>
          </p:nvSpPr>
          <p:spPr>
            <a:xfrm>
              <a:off x="930514" y="2642606"/>
              <a:ext cx="3383057" cy="686967"/>
            </a:xfrm>
            <a:prstGeom prst="rect">
              <a:avLst/>
            </a:prstGeom>
          </p:spPr>
          <p:txBody>
            <a:bodyPr wrap="square">
              <a:spAutoFit/>
            </a:bodyPr>
            <a:lstStyle/>
            <a:p>
              <a:pPr defTabSz="641909"/>
              <a:r>
                <a:rPr lang="en-US" sz="1500" b="1" kern="0" spc="-45" dirty="0">
                  <a:solidFill>
                    <a:srgbClr val="222222"/>
                  </a:solidFill>
                  <a:latin typeface="Segoe UI Semibold" charset="0"/>
                  <a:ea typeface="Segoe UI Semibold" charset="0"/>
                  <a:cs typeface="Segoe UI Semibold" charset="0"/>
                </a:rPr>
                <a:t>Integrated customer view on desktop and mobile</a:t>
              </a:r>
            </a:p>
          </p:txBody>
        </p:sp>
      </p:grpSp>
      <p:grpSp>
        <p:nvGrpSpPr>
          <p:cNvPr id="5" name="Group 4"/>
          <p:cNvGrpSpPr/>
          <p:nvPr/>
        </p:nvGrpSpPr>
        <p:grpSpPr>
          <a:xfrm>
            <a:off x="3195579" y="998406"/>
            <a:ext cx="2802482" cy="4081411"/>
            <a:chOff x="4360164" y="1109234"/>
            <a:chExt cx="3475125" cy="5061018"/>
          </a:xfrm>
        </p:grpSpPr>
        <p:sp>
          <p:nvSpPr>
            <p:cNvPr id="39" name="Rectangle 38"/>
            <p:cNvSpPr/>
            <p:nvPr/>
          </p:nvSpPr>
          <p:spPr>
            <a:xfrm>
              <a:off x="4366703" y="1949037"/>
              <a:ext cx="3468586" cy="2916824"/>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endParaRPr lang="en-US" sz="1800" kern="0" dirty="0">
                <a:solidFill>
                  <a:srgbClr val="FFFFFF"/>
                </a:solidFill>
                <a:latin typeface="Segoe UI" charset="0"/>
                <a:ea typeface="Segoe UI" charset="0"/>
                <a:cs typeface="Segoe UI" charset="0"/>
              </a:endParaRPr>
            </a:p>
          </p:txBody>
        </p:sp>
        <p:sp>
          <p:nvSpPr>
            <p:cNvPr id="41" name="Rectangle 40"/>
            <p:cNvSpPr/>
            <p:nvPr/>
          </p:nvSpPr>
          <p:spPr>
            <a:xfrm>
              <a:off x="4360164" y="4865862"/>
              <a:ext cx="3468586" cy="1304390"/>
            </a:xfrm>
            <a:prstGeom prst="rect">
              <a:avLst/>
            </a:prstGeom>
            <a:solidFill>
              <a:srgbClr val="38A4DB"/>
            </a:solidFill>
            <a:ln w="12700" cap="flat" cmpd="sng" algn="ctr">
              <a:noFill/>
              <a:prstDash val="solid"/>
              <a:miter lim="800000"/>
            </a:ln>
            <a:effectLst/>
          </p:spPr>
          <p:txBody>
            <a:bodyPr rtlCol="0" anchor="ctr"/>
            <a:lstStyle/>
            <a:p>
              <a:pPr algn="ctr" defTabSz="641909">
                <a:defRPr/>
              </a:pPr>
              <a:endParaRPr lang="en-CA" sz="1013" kern="0" dirty="0">
                <a:solidFill>
                  <a:srgbClr val="FFFFFF"/>
                </a:solidFill>
                <a:latin typeface="Segoe UI" charset="0"/>
                <a:ea typeface="Segoe UI" charset="0"/>
                <a:cs typeface="Segoe UI" charset="0"/>
              </a:endParaRPr>
            </a:p>
          </p:txBody>
        </p:sp>
        <p:sp>
          <p:nvSpPr>
            <p:cNvPr id="42" name="Rectangle 41"/>
            <p:cNvSpPr/>
            <p:nvPr/>
          </p:nvSpPr>
          <p:spPr>
            <a:xfrm>
              <a:off x="4484471" y="5019826"/>
              <a:ext cx="3219952" cy="973202"/>
            </a:xfrm>
            <a:prstGeom prst="rect">
              <a:avLst/>
            </a:prstGeom>
          </p:spPr>
          <p:txBody>
            <a:bodyPr wrap="square">
              <a:spAutoFit/>
            </a:bodyPr>
            <a:lstStyle/>
            <a:p>
              <a:pPr defTabSz="641909">
                <a:defRPr/>
              </a:pPr>
              <a:r>
                <a:rPr lang="en-US" sz="1500" b="1" kern="0" dirty="0">
                  <a:solidFill>
                    <a:srgbClr val="FFFFFF"/>
                  </a:solidFill>
                  <a:latin typeface="Segoe UI Semibold" charset="0"/>
                  <a:ea typeface="Segoe UI Semibold" charset="0"/>
                  <a:cs typeface="Segoe UI Semibold" charset="0"/>
                </a:rPr>
                <a:t>NexJ Customer Process</a:t>
              </a:r>
              <a:br>
                <a:rPr lang="en-US" sz="1500" b="1" kern="0" dirty="0">
                  <a:solidFill>
                    <a:srgbClr val="FFFFFF"/>
                  </a:solidFill>
                  <a:latin typeface="Segoe UI Semibold" charset="0"/>
                  <a:ea typeface="Segoe UI Semibold" charset="0"/>
                  <a:cs typeface="Segoe UI Semibold" charset="0"/>
                </a:rPr>
              </a:br>
              <a:r>
                <a:rPr lang="en-US" sz="1500" b="1" kern="0" dirty="0">
                  <a:solidFill>
                    <a:srgbClr val="FFFFFF"/>
                  </a:solidFill>
                  <a:latin typeface="Segoe UI Semibold" charset="0"/>
                  <a:ea typeface="Segoe UI Semibold" charset="0"/>
                  <a:cs typeface="Segoe UI Semibold" charset="0"/>
                </a:rPr>
                <a:t>Management</a:t>
              </a:r>
            </a:p>
            <a:p>
              <a:pPr defTabSz="641909">
                <a:defRPr/>
              </a:pPr>
              <a:r>
                <a:rPr lang="en-US" sz="1500" b="1" kern="0" dirty="0">
                  <a:solidFill>
                    <a:srgbClr val="FFFFFF"/>
                  </a:solidFill>
                  <a:latin typeface="Segoe UI Semibold" charset="0"/>
                  <a:ea typeface="Segoe UI Semibold" charset="0"/>
                  <a:cs typeface="Segoe UI Semibold" charset="0"/>
                </a:rPr>
                <a:t>(CPM)</a:t>
              </a:r>
            </a:p>
          </p:txBody>
        </p:sp>
        <p:grpSp>
          <p:nvGrpSpPr>
            <p:cNvPr id="50" name="Group 49"/>
            <p:cNvGrpSpPr/>
            <p:nvPr/>
          </p:nvGrpSpPr>
          <p:grpSpPr>
            <a:xfrm>
              <a:off x="5161830" y="1109234"/>
              <a:ext cx="1885072" cy="1796153"/>
              <a:chOff x="3970433" y="3939200"/>
              <a:chExt cx="1274234" cy="1214128"/>
            </a:xfrm>
          </p:grpSpPr>
          <p:sp>
            <p:nvSpPr>
              <p:cNvPr id="54" name="Oval 53"/>
              <p:cNvSpPr/>
              <p:nvPr/>
            </p:nvSpPr>
            <p:spPr>
              <a:xfrm>
                <a:off x="4183953" y="4126949"/>
                <a:ext cx="784419" cy="784419"/>
              </a:xfrm>
              <a:prstGeom prst="ellipse">
                <a:avLst/>
              </a:prstGeom>
              <a:solidFill>
                <a:srgbClr val="38A4DB"/>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endParaRPr lang="en-US" sz="1800" kern="0" dirty="0">
                  <a:solidFill>
                    <a:srgbClr val="FFFFFF"/>
                  </a:solidFill>
                  <a:latin typeface="Roboto Light"/>
                  <a:ea typeface=""/>
                  <a:cs typeface=""/>
                </a:endParaRPr>
              </a:p>
            </p:txBody>
          </p:sp>
          <p:pic>
            <p:nvPicPr>
              <p:cNvPr id="55" name="Picture 54"/>
              <p:cNvPicPr>
                <a:picLocks noChangeAspect="1"/>
              </p:cNvPicPr>
              <p:nvPr/>
            </p:nvPicPr>
            <p:blipFill>
              <a:blip r:embed="rId4"/>
              <a:stretch>
                <a:fillRect/>
              </a:stretch>
            </p:blipFill>
            <p:spPr>
              <a:xfrm>
                <a:off x="3970433" y="3939200"/>
                <a:ext cx="1274234" cy="1214128"/>
              </a:xfrm>
              <a:prstGeom prst="rect">
                <a:avLst/>
              </a:prstGeom>
            </p:spPr>
          </p:pic>
        </p:grpSp>
        <p:sp>
          <p:nvSpPr>
            <p:cNvPr id="40" name="Rectangle 39"/>
            <p:cNvSpPr/>
            <p:nvPr/>
          </p:nvSpPr>
          <p:spPr>
            <a:xfrm>
              <a:off x="4491003" y="3488428"/>
              <a:ext cx="3344267" cy="938854"/>
            </a:xfrm>
            <a:prstGeom prst="rect">
              <a:avLst/>
            </a:prstGeom>
          </p:spPr>
          <p:txBody>
            <a:bodyPr wrap="square">
              <a:spAutoFit/>
            </a:bodyPr>
            <a:lstStyle/>
            <a:p>
              <a:pPr defTabSz="641909">
                <a:lnSpc>
                  <a:spcPct val="120000"/>
                </a:lnSpc>
                <a:defRPr/>
              </a:pPr>
              <a:r>
                <a:rPr lang="en-US" sz="1200" kern="0" dirty="0">
                  <a:solidFill>
                    <a:schemeClr val="tx1">
                      <a:lumMod val="75000"/>
                      <a:lumOff val="25000"/>
                    </a:schemeClr>
                  </a:solidFill>
                  <a:latin typeface="Segoe UI" charset="0"/>
                  <a:ea typeface="Segoe UI" charset="0"/>
                  <a:cs typeface="Segoe UI" charset="0"/>
                </a:rPr>
                <a:t>Client onboarding, KYC &amp; AML for regulatory compliance integrated into CRM</a:t>
              </a:r>
            </a:p>
          </p:txBody>
        </p:sp>
        <p:sp>
          <p:nvSpPr>
            <p:cNvPr id="47" name="Rectangle 46"/>
            <p:cNvSpPr/>
            <p:nvPr/>
          </p:nvSpPr>
          <p:spPr>
            <a:xfrm>
              <a:off x="4491003" y="2642306"/>
              <a:ext cx="3219951" cy="686967"/>
            </a:xfrm>
            <a:prstGeom prst="rect">
              <a:avLst/>
            </a:prstGeom>
          </p:spPr>
          <p:txBody>
            <a:bodyPr wrap="square">
              <a:spAutoFit/>
            </a:bodyPr>
            <a:lstStyle/>
            <a:p>
              <a:pPr defTabSz="641909"/>
              <a:r>
                <a:rPr lang="en-US" sz="1500" b="1" kern="0" spc="-45" dirty="0">
                  <a:solidFill>
                    <a:srgbClr val="222222"/>
                  </a:solidFill>
                  <a:latin typeface="Segoe UI Semibold" charset="0"/>
                  <a:ea typeface="Segoe UI Semibold" charset="0"/>
                  <a:cs typeface="Segoe UI Semibold" charset="0"/>
                </a:rPr>
                <a:t>Configurable SmartForms, Workflows, and Approvals</a:t>
              </a:r>
            </a:p>
          </p:txBody>
        </p:sp>
      </p:grpSp>
      <p:grpSp>
        <p:nvGrpSpPr>
          <p:cNvPr id="3" name="Group 2"/>
          <p:cNvGrpSpPr/>
          <p:nvPr/>
        </p:nvGrpSpPr>
        <p:grpSpPr>
          <a:xfrm>
            <a:off x="6163751" y="901262"/>
            <a:ext cx="2870918" cy="4185866"/>
            <a:chOff x="7920161" y="979708"/>
            <a:chExt cx="3559987" cy="5190545"/>
          </a:xfrm>
        </p:grpSpPr>
        <p:sp>
          <p:nvSpPr>
            <p:cNvPr id="43" name="Rectangle 42"/>
            <p:cNvSpPr/>
            <p:nvPr/>
          </p:nvSpPr>
          <p:spPr>
            <a:xfrm>
              <a:off x="7926699" y="1949037"/>
              <a:ext cx="3468586" cy="2916824"/>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endParaRPr lang="en-US" sz="1800" kern="0" dirty="0">
                <a:solidFill>
                  <a:srgbClr val="FFFFFF"/>
                </a:solidFill>
                <a:latin typeface="Segoe UI" charset="0"/>
                <a:ea typeface="Segoe UI" charset="0"/>
                <a:cs typeface="Segoe UI" charset="0"/>
              </a:endParaRPr>
            </a:p>
          </p:txBody>
        </p:sp>
        <p:sp>
          <p:nvSpPr>
            <p:cNvPr id="45" name="Rectangle 44"/>
            <p:cNvSpPr/>
            <p:nvPr/>
          </p:nvSpPr>
          <p:spPr>
            <a:xfrm>
              <a:off x="7920161" y="4865862"/>
              <a:ext cx="3468586" cy="1304391"/>
            </a:xfrm>
            <a:prstGeom prst="rect">
              <a:avLst/>
            </a:prstGeom>
            <a:solidFill>
              <a:schemeClr val="accent3"/>
            </a:solidFill>
            <a:ln w="12700" cap="flat" cmpd="sng" algn="ctr">
              <a:noFill/>
              <a:prstDash val="solid"/>
              <a:miter lim="800000"/>
            </a:ln>
            <a:effectLst/>
          </p:spPr>
          <p:txBody>
            <a:bodyPr rtlCol="0" anchor="ctr"/>
            <a:lstStyle/>
            <a:p>
              <a:pPr algn="ctr" defTabSz="641909">
                <a:defRPr/>
              </a:pPr>
              <a:endParaRPr lang="en-CA" sz="1013" kern="0" dirty="0">
                <a:solidFill>
                  <a:srgbClr val="FFFFFF"/>
                </a:solidFill>
                <a:latin typeface="Segoe UI" charset="0"/>
                <a:ea typeface="Segoe UI" charset="0"/>
                <a:cs typeface="Segoe UI" charset="0"/>
              </a:endParaRPr>
            </a:p>
          </p:txBody>
        </p:sp>
        <p:sp>
          <p:nvSpPr>
            <p:cNvPr id="46" name="Rectangle 45"/>
            <p:cNvSpPr/>
            <p:nvPr/>
          </p:nvSpPr>
          <p:spPr>
            <a:xfrm>
              <a:off x="8044476" y="5019826"/>
              <a:ext cx="3435672" cy="973203"/>
            </a:xfrm>
            <a:prstGeom prst="rect">
              <a:avLst/>
            </a:prstGeom>
          </p:spPr>
          <p:txBody>
            <a:bodyPr wrap="square">
              <a:spAutoFit/>
            </a:bodyPr>
            <a:lstStyle/>
            <a:p>
              <a:pPr defTabSz="641909">
                <a:defRPr/>
              </a:pPr>
              <a:r>
                <a:rPr lang="en-US" sz="1500" b="1" kern="0" dirty="0">
                  <a:solidFill>
                    <a:srgbClr val="FFFFFF"/>
                  </a:solidFill>
                  <a:latin typeface="Segoe UI Semibold" charset="0"/>
                  <a:ea typeface="Segoe UI Semibold" charset="0"/>
                  <a:cs typeface="Segoe UI Semibold" charset="0"/>
                </a:rPr>
                <a:t>NexJ Customer Data</a:t>
              </a:r>
              <a:br>
                <a:rPr lang="en-US" sz="1500" b="1" kern="0" dirty="0">
                  <a:solidFill>
                    <a:srgbClr val="FFFFFF"/>
                  </a:solidFill>
                  <a:latin typeface="Segoe UI Semibold" charset="0"/>
                  <a:ea typeface="Segoe UI Semibold" charset="0"/>
                  <a:cs typeface="Segoe UI Semibold" charset="0"/>
                </a:rPr>
              </a:br>
              <a:r>
                <a:rPr lang="en-US" sz="1500" b="1" kern="0" dirty="0">
                  <a:solidFill>
                    <a:srgbClr val="FFFFFF"/>
                  </a:solidFill>
                  <a:latin typeface="Segoe UI Semibold" charset="0"/>
                  <a:ea typeface="Segoe UI Semibold" charset="0"/>
                  <a:cs typeface="Segoe UI Semibold" charset="0"/>
                </a:rPr>
                <a:t>Analytics</a:t>
              </a:r>
            </a:p>
            <a:p>
              <a:pPr defTabSz="641909">
                <a:defRPr/>
              </a:pPr>
              <a:r>
                <a:rPr lang="en-US" sz="1500" b="1" kern="0" dirty="0">
                  <a:solidFill>
                    <a:srgbClr val="FFFFFF"/>
                  </a:solidFill>
                  <a:latin typeface="Segoe UI Semibold" charset="0"/>
                  <a:ea typeface="Segoe UI Semibold" charset="0"/>
                  <a:cs typeface="Segoe UI Semibold" charset="0"/>
                </a:rPr>
                <a:t>(</a:t>
              </a:r>
              <a:r>
                <a:rPr lang="en-US" sz="1500" b="1" kern="0" dirty="0" err="1" smtClean="0">
                  <a:solidFill>
                    <a:srgbClr val="FFFFFF"/>
                  </a:solidFill>
                  <a:latin typeface="Segoe UI Semibold" charset="0"/>
                  <a:ea typeface="Segoe UI Semibold" charset="0"/>
                  <a:cs typeface="Segoe UI Semibold" charset="0"/>
                </a:rPr>
                <a:t>CDAi</a:t>
              </a:r>
              <a:r>
                <a:rPr lang="en-US" sz="1500" b="1" kern="0" dirty="0" smtClean="0">
                  <a:solidFill>
                    <a:srgbClr val="FFFFFF"/>
                  </a:solidFill>
                  <a:latin typeface="Segoe UI Semibold" charset="0"/>
                  <a:ea typeface="Segoe UI Semibold" charset="0"/>
                  <a:cs typeface="Segoe UI Semibold" charset="0"/>
                </a:rPr>
                <a:t>)</a:t>
              </a:r>
              <a:endParaRPr lang="en-US" sz="1500" b="1" kern="0" dirty="0">
                <a:solidFill>
                  <a:srgbClr val="FFFFFF"/>
                </a:solidFill>
                <a:latin typeface="Segoe UI Semibold" charset="0"/>
                <a:ea typeface="Segoe UI Semibold" charset="0"/>
                <a:cs typeface="Segoe UI Semibold" charset="0"/>
              </a:endParaRPr>
            </a:p>
          </p:txBody>
        </p:sp>
        <p:grpSp>
          <p:nvGrpSpPr>
            <p:cNvPr id="49" name="Group 48"/>
            <p:cNvGrpSpPr/>
            <p:nvPr/>
          </p:nvGrpSpPr>
          <p:grpSpPr>
            <a:xfrm>
              <a:off x="8580848" y="979708"/>
              <a:ext cx="2050990" cy="1954244"/>
              <a:chOff x="6853386" y="3890166"/>
              <a:chExt cx="1386388" cy="1320992"/>
            </a:xfrm>
          </p:grpSpPr>
          <p:sp>
            <p:nvSpPr>
              <p:cNvPr id="56" name="Oval 55"/>
              <p:cNvSpPr/>
              <p:nvPr/>
            </p:nvSpPr>
            <p:spPr>
              <a:xfrm>
                <a:off x="7150617" y="4126949"/>
                <a:ext cx="784419" cy="784419"/>
              </a:xfrm>
              <a:prstGeom prst="ellipse">
                <a:avLst/>
              </a:prstGeom>
              <a:solidFill>
                <a:schemeClr val="accent3"/>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defRPr/>
                </a:pPr>
                <a:endParaRPr lang="en-US" sz="1800" kern="0" dirty="0">
                  <a:solidFill>
                    <a:srgbClr val="FFFFFF"/>
                  </a:solidFill>
                  <a:latin typeface="Roboto Light"/>
                  <a:ea typeface=""/>
                  <a:cs typeface=""/>
                </a:endParaRPr>
              </a:p>
            </p:txBody>
          </p:sp>
          <p:pic>
            <p:nvPicPr>
              <p:cNvPr id="57" name="Picture 56"/>
              <p:cNvPicPr>
                <a:picLocks noChangeAspect="1"/>
              </p:cNvPicPr>
              <p:nvPr/>
            </p:nvPicPr>
            <p:blipFill>
              <a:blip r:embed="rId5"/>
              <a:stretch>
                <a:fillRect/>
              </a:stretch>
            </p:blipFill>
            <p:spPr>
              <a:xfrm>
                <a:off x="6853386" y="3890166"/>
                <a:ext cx="1386388" cy="1320992"/>
              </a:xfrm>
              <a:prstGeom prst="rect">
                <a:avLst/>
              </a:prstGeom>
            </p:spPr>
          </p:pic>
        </p:grpSp>
        <p:sp>
          <p:nvSpPr>
            <p:cNvPr id="44" name="Rectangle 43"/>
            <p:cNvSpPr/>
            <p:nvPr/>
          </p:nvSpPr>
          <p:spPr>
            <a:xfrm>
              <a:off x="8017553" y="3488429"/>
              <a:ext cx="3397410" cy="1213641"/>
            </a:xfrm>
            <a:prstGeom prst="rect">
              <a:avLst/>
            </a:prstGeom>
          </p:spPr>
          <p:txBody>
            <a:bodyPr wrap="square">
              <a:spAutoFit/>
            </a:bodyPr>
            <a:lstStyle/>
            <a:p>
              <a:pPr defTabSz="641909">
                <a:lnSpc>
                  <a:spcPct val="120000"/>
                </a:lnSpc>
                <a:defRPr/>
              </a:pPr>
              <a:r>
                <a:rPr lang="en-US" sz="1200" kern="0" dirty="0">
                  <a:solidFill>
                    <a:schemeClr val="tx1">
                      <a:lumMod val="75000"/>
                      <a:lumOff val="25000"/>
                    </a:schemeClr>
                  </a:solidFill>
                  <a:latin typeface="Segoe UI" charset="0"/>
                  <a:ea typeface="Segoe UI" charset="0"/>
                  <a:cs typeface="Segoe UI" charset="0"/>
                </a:rPr>
                <a:t>Semantically normalized, attribute-based data lake for better understanding of more data to enable analytics and AI</a:t>
              </a:r>
            </a:p>
          </p:txBody>
        </p:sp>
        <p:sp>
          <p:nvSpPr>
            <p:cNvPr id="48" name="Rectangle 47"/>
            <p:cNvSpPr/>
            <p:nvPr/>
          </p:nvSpPr>
          <p:spPr>
            <a:xfrm>
              <a:off x="7969878" y="2658173"/>
              <a:ext cx="3463431" cy="686967"/>
            </a:xfrm>
            <a:prstGeom prst="rect">
              <a:avLst/>
            </a:prstGeom>
          </p:spPr>
          <p:txBody>
            <a:bodyPr wrap="square">
              <a:spAutoFit/>
            </a:bodyPr>
            <a:lstStyle/>
            <a:p>
              <a:pPr defTabSz="641909">
                <a:defRPr/>
              </a:pPr>
              <a:r>
                <a:rPr lang="en-CA" sz="1500" b="1" kern="0" spc="-45" dirty="0">
                  <a:solidFill>
                    <a:srgbClr val="222222"/>
                  </a:solidFill>
                  <a:latin typeface="Segoe UI Semibold" charset="0"/>
                  <a:ea typeface="Segoe UI Semibold" charset="0"/>
                  <a:cs typeface="Segoe UI Semibold" charset="0"/>
                </a:rPr>
                <a:t>Enable Big Data Analytics, Machine Learning and AI</a:t>
              </a:r>
              <a:endParaRPr lang="en-US" sz="1500" b="1" kern="0" spc="-45" dirty="0">
                <a:solidFill>
                  <a:srgbClr val="222222"/>
                </a:solidFill>
                <a:latin typeface="Segoe UI Semibold" charset="0"/>
                <a:ea typeface="Segoe UI Semibold" charset="0"/>
                <a:cs typeface="Segoe UI Semibold" charset="0"/>
              </a:endParaRPr>
            </a:p>
          </p:txBody>
        </p:sp>
      </p:grpSp>
    </p:spTree>
    <p:extLst>
      <p:ext uri="{BB962C8B-B14F-4D97-AF65-F5344CB8AC3E}">
        <p14:creationId xmlns:p14="http://schemas.microsoft.com/office/powerpoint/2010/main" val="3248474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ounded Rectangle 138"/>
          <p:cNvSpPr/>
          <p:nvPr/>
        </p:nvSpPr>
        <p:spPr>
          <a:xfrm>
            <a:off x="459457" y="971052"/>
            <a:ext cx="8229600" cy="745681"/>
          </a:xfrm>
          <a:prstGeom prst="roundRect">
            <a:avLst>
              <a:gd name="adj" fmla="val 0"/>
            </a:avLst>
          </a:prstGeom>
          <a:solidFill>
            <a:schemeClr val="accent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7200" rIns="0" bIns="34290" numCol="1" spcCol="0" rtlCol="0" fromWordArt="0" anchor="t" anchorCtr="0" forceAA="0" compatLnSpc="1">
            <a:prstTxWarp prst="textNoShape">
              <a:avLst/>
            </a:prstTxWarp>
            <a:noAutofit/>
          </a:bodyPr>
          <a:lstStyle/>
          <a:p>
            <a:pPr algn="ctr" defTabSz="617220"/>
            <a:endParaRPr lang="en-US" sz="900" b="1" spc="75" dirty="0">
              <a:solidFill>
                <a:srgbClr val="FFFFFF"/>
              </a:solidFill>
            </a:endParaRPr>
          </a:p>
        </p:txBody>
      </p:sp>
      <p:sp>
        <p:nvSpPr>
          <p:cNvPr id="2" name="Title 1"/>
          <p:cNvSpPr>
            <a:spLocks noGrp="1"/>
          </p:cNvSpPr>
          <p:nvPr>
            <p:ph type="title"/>
          </p:nvPr>
        </p:nvSpPr>
        <p:spPr/>
        <p:txBody>
          <a:bodyPr>
            <a:normAutofit/>
          </a:bodyPr>
          <a:lstStyle/>
          <a:p>
            <a:r>
              <a:rPr lang="en-US" dirty="0"/>
              <a:t>Enterprise Customers</a:t>
            </a:r>
          </a:p>
        </p:txBody>
      </p:sp>
      <p:sp>
        <p:nvSpPr>
          <p:cNvPr id="138" name="Rounded Rectangle 137"/>
          <p:cNvSpPr/>
          <p:nvPr/>
        </p:nvSpPr>
        <p:spPr>
          <a:xfrm>
            <a:off x="457200" y="3301540"/>
            <a:ext cx="3101154" cy="776025"/>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4800" rIns="0" bIns="34290" numCol="1" spcCol="0" rtlCol="0" fromWordArt="0" anchor="t" anchorCtr="0" forceAA="0" compatLnSpc="1">
            <a:prstTxWarp prst="textNoShape">
              <a:avLst/>
            </a:prstTxWarp>
            <a:noAutofit/>
          </a:bodyPr>
          <a:lstStyle/>
          <a:p>
            <a:pPr algn="ctr" defTabSz="617220"/>
            <a:endParaRPr lang="en-US" sz="900" b="1" spc="75" dirty="0">
              <a:solidFill>
                <a:srgbClr val="FFFFFF"/>
              </a:solidFill>
            </a:endParaRPr>
          </a:p>
        </p:txBody>
      </p:sp>
      <p:sp>
        <p:nvSpPr>
          <p:cNvPr id="148" name="Rounded Rectangle 147"/>
          <p:cNvSpPr/>
          <p:nvPr/>
        </p:nvSpPr>
        <p:spPr>
          <a:xfrm>
            <a:off x="4210292" y="3295018"/>
            <a:ext cx="4476509" cy="776025"/>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4800" rIns="0" bIns="34290" numCol="1" spcCol="0" rtlCol="0" fromWordArt="0" anchor="t" anchorCtr="0" forceAA="0" compatLnSpc="1">
            <a:prstTxWarp prst="textNoShape">
              <a:avLst/>
            </a:prstTxWarp>
            <a:noAutofit/>
          </a:bodyPr>
          <a:lstStyle/>
          <a:p>
            <a:pPr algn="ctr" defTabSz="617220"/>
            <a:endParaRPr lang="en-US" sz="900" b="1" spc="75" dirty="0">
              <a:solidFill>
                <a:srgbClr val="FFFFFF"/>
              </a:solidFill>
            </a:endParaRPr>
          </a:p>
        </p:txBody>
      </p:sp>
      <p:sp>
        <p:nvSpPr>
          <p:cNvPr id="4" name="Round Same Side Corner Rectangle 3"/>
          <p:cNvSpPr/>
          <p:nvPr/>
        </p:nvSpPr>
        <p:spPr>
          <a:xfrm>
            <a:off x="762508" y="1162812"/>
            <a:ext cx="1157379" cy="2050246"/>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5" name="TextBox 4"/>
          <p:cNvSpPr txBox="1"/>
          <p:nvPr/>
        </p:nvSpPr>
        <p:spPr>
          <a:xfrm>
            <a:off x="762508"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2007</a:t>
            </a:r>
          </a:p>
        </p:txBody>
      </p:sp>
      <p:sp>
        <p:nvSpPr>
          <p:cNvPr id="15" name="Round Same Side Corner Rectangle 14"/>
          <p:cNvSpPr/>
          <p:nvPr/>
        </p:nvSpPr>
        <p:spPr>
          <a:xfrm>
            <a:off x="2045342" y="1162729"/>
            <a:ext cx="1157379" cy="2052152"/>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16" name="TextBox 15"/>
          <p:cNvSpPr txBox="1"/>
          <p:nvPr/>
        </p:nvSpPr>
        <p:spPr>
          <a:xfrm>
            <a:off x="2045341"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2008</a:t>
            </a:r>
          </a:p>
        </p:txBody>
      </p:sp>
      <p:sp>
        <p:nvSpPr>
          <p:cNvPr id="24" name="Round Same Side Corner Rectangle 23"/>
          <p:cNvSpPr/>
          <p:nvPr/>
        </p:nvSpPr>
        <p:spPr>
          <a:xfrm>
            <a:off x="3328175" y="1162764"/>
            <a:ext cx="1157379" cy="20513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25" name="TextBox 24"/>
          <p:cNvSpPr txBox="1"/>
          <p:nvPr/>
        </p:nvSpPr>
        <p:spPr>
          <a:xfrm>
            <a:off x="3328175"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2009</a:t>
            </a:r>
          </a:p>
        </p:txBody>
      </p:sp>
      <p:sp>
        <p:nvSpPr>
          <p:cNvPr id="33" name="Round Same Side Corner Rectangle 32"/>
          <p:cNvSpPr/>
          <p:nvPr/>
        </p:nvSpPr>
        <p:spPr>
          <a:xfrm>
            <a:off x="4611009" y="1162764"/>
            <a:ext cx="1157379" cy="20513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34" name="TextBox 33"/>
          <p:cNvSpPr txBox="1"/>
          <p:nvPr/>
        </p:nvSpPr>
        <p:spPr>
          <a:xfrm>
            <a:off x="4611009"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2011</a:t>
            </a:r>
          </a:p>
        </p:txBody>
      </p:sp>
      <p:grpSp>
        <p:nvGrpSpPr>
          <p:cNvPr id="13" name="Group 12"/>
          <p:cNvGrpSpPr/>
          <p:nvPr/>
        </p:nvGrpSpPr>
        <p:grpSpPr>
          <a:xfrm>
            <a:off x="825164" y="2189094"/>
            <a:ext cx="1009226" cy="786623"/>
            <a:chOff x="213541" y="2497394"/>
            <a:chExt cx="1563697" cy="725090"/>
          </a:xfrm>
        </p:grpSpPr>
        <p:cxnSp>
          <p:nvCxnSpPr>
            <p:cNvPr id="115" name="Straight Connector 114"/>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2120828" y="2181078"/>
            <a:ext cx="1009226" cy="784431"/>
            <a:chOff x="213541" y="2497394"/>
            <a:chExt cx="1563697" cy="725090"/>
          </a:xfrm>
        </p:grpSpPr>
        <p:cxnSp>
          <p:nvCxnSpPr>
            <p:cNvPr id="118" name="Straight Connector 117"/>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3389777" y="2178597"/>
            <a:ext cx="1009226" cy="790699"/>
            <a:chOff x="213541" y="2497394"/>
            <a:chExt cx="1563697" cy="725090"/>
          </a:xfrm>
        </p:grpSpPr>
        <p:cxnSp>
          <p:nvCxnSpPr>
            <p:cNvPr id="121" name="Straight Connector 120"/>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4679942" y="2171121"/>
            <a:ext cx="1009226" cy="804538"/>
            <a:chOff x="213541" y="2497394"/>
            <a:chExt cx="1563697" cy="725090"/>
          </a:xfrm>
        </p:grpSpPr>
        <p:cxnSp>
          <p:nvCxnSpPr>
            <p:cNvPr id="124" name="Straight Connector 123"/>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2" name="Round Same Side Corner Rectangle 41"/>
          <p:cNvSpPr/>
          <p:nvPr/>
        </p:nvSpPr>
        <p:spPr>
          <a:xfrm>
            <a:off x="5893842" y="1162764"/>
            <a:ext cx="1157379" cy="20513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43" name="TextBox 42"/>
          <p:cNvSpPr txBox="1"/>
          <p:nvPr/>
        </p:nvSpPr>
        <p:spPr>
          <a:xfrm>
            <a:off x="5893842"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2013</a:t>
            </a:r>
          </a:p>
        </p:txBody>
      </p:sp>
      <p:grpSp>
        <p:nvGrpSpPr>
          <p:cNvPr id="126" name="Group 125"/>
          <p:cNvGrpSpPr/>
          <p:nvPr/>
        </p:nvGrpSpPr>
        <p:grpSpPr>
          <a:xfrm>
            <a:off x="5952819" y="2176491"/>
            <a:ext cx="1009226" cy="780746"/>
            <a:chOff x="213541" y="2497394"/>
            <a:chExt cx="1563697" cy="725090"/>
          </a:xfrm>
        </p:grpSpPr>
        <p:cxnSp>
          <p:nvCxnSpPr>
            <p:cNvPr id="127" name="Straight Connector 126"/>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44" name="Round Same Side Corner Rectangle 143"/>
          <p:cNvSpPr/>
          <p:nvPr/>
        </p:nvSpPr>
        <p:spPr>
          <a:xfrm>
            <a:off x="7190957" y="1162764"/>
            <a:ext cx="1157379" cy="20513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145" name="TextBox 144"/>
          <p:cNvSpPr txBox="1"/>
          <p:nvPr/>
        </p:nvSpPr>
        <p:spPr>
          <a:xfrm>
            <a:off x="7190957" y="1636011"/>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2016</a:t>
            </a:r>
          </a:p>
        </p:txBody>
      </p:sp>
      <p:grpSp>
        <p:nvGrpSpPr>
          <p:cNvPr id="146" name="Group 145"/>
          <p:cNvGrpSpPr/>
          <p:nvPr/>
        </p:nvGrpSpPr>
        <p:grpSpPr>
          <a:xfrm>
            <a:off x="7249934" y="2185639"/>
            <a:ext cx="1009226" cy="753854"/>
            <a:chOff x="213541" y="2497394"/>
            <a:chExt cx="1563697" cy="725090"/>
          </a:xfrm>
        </p:grpSpPr>
        <p:cxnSp>
          <p:nvCxnSpPr>
            <p:cNvPr id="147" name="Straight Connector 146"/>
            <p:cNvCxnSpPr/>
            <p:nvPr/>
          </p:nvCxnSpPr>
          <p:spPr>
            <a:xfrm flipH="1">
              <a:off x="218031" y="2497394"/>
              <a:ext cx="1559207"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213541" y="3218769"/>
              <a:ext cx="1559208" cy="3715"/>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79" name="TextBox 178"/>
          <p:cNvSpPr txBox="1"/>
          <p:nvPr/>
        </p:nvSpPr>
        <p:spPr>
          <a:xfrm>
            <a:off x="776978" y="3025944"/>
            <a:ext cx="1395629"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USA</a:t>
            </a:r>
          </a:p>
        </p:txBody>
      </p:sp>
      <p:sp>
        <p:nvSpPr>
          <p:cNvPr id="180" name="TextBox 179"/>
          <p:cNvSpPr txBox="1"/>
          <p:nvPr/>
        </p:nvSpPr>
        <p:spPr>
          <a:xfrm>
            <a:off x="785257" y="1837503"/>
            <a:ext cx="1055582"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Supported merger of Wachovia Securities and A.G. Edwards</a:t>
            </a:r>
          </a:p>
        </p:txBody>
      </p:sp>
      <p:sp>
        <p:nvSpPr>
          <p:cNvPr id="182" name="TextBox 181"/>
          <p:cNvSpPr txBox="1"/>
          <p:nvPr/>
        </p:nvSpPr>
        <p:spPr>
          <a:xfrm>
            <a:off x="2073021" y="3025944"/>
            <a:ext cx="1395629"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Canada</a:t>
            </a:r>
          </a:p>
        </p:txBody>
      </p:sp>
      <p:sp>
        <p:nvSpPr>
          <p:cNvPr id="183" name="TextBox 182"/>
          <p:cNvSpPr txBox="1"/>
          <p:nvPr/>
        </p:nvSpPr>
        <p:spPr>
          <a:xfrm>
            <a:off x="2082366" y="1837503"/>
            <a:ext cx="1129702"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Strategic platform for financial consultant integrated desktop</a:t>
            </a:r>
          </a:p>
        </p:txBody>
      </p:sp>
      <p:sp>
        <p:nvSpPr>
          <p:cNvPr id="185" name="TextBox 184"/>
          <p:cNvSpPr txBox="1"/>
          <p:nvPr/>
        </p:nvSpPr>
        <p:spPr>
          <a:xfrm>
            <a:off x="3340510" y="3027445"/>
            <a:ext cx="1395629"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USA &amp; UK</a:t>
            </a:r>
          </a:p>
        </p:txBody>
      </p:sp>
      <p:sp>
        <p:nvSpPr>
          <p:cNvPr id="186" name="TextBox 185"/>
          <p:cNvSpPr txBox="1"/>
          <p:nvPr/>
        </p:nvSpPr>
        <p:spPr>
          <a:xfrm>
            <a:off x="3349855" y="1837503"/>
            <a:ext cx="1135700"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Supported merger of Morgan and Smith Barney.</a:t>
            </a:r>
          </a:p>
        </p:txBody>
      </p:sp>
      <p:sp>
        <p:nvSpPr>
          <p:cNvPr id="188" name="TextBox 187"/>
          <p:cNvSpPr txBox="1"/>
          <p:nvPr/>
        </p:nvSpPr>
        <p:spPr>
          <a:xfrm>
            <a:off x="4679945" y="3025621"/>
            <a:ext cx="1075206"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Canada &amp; USA</a:t>
            </a:r>
          </a:p>
        </p:txBody>
      </p:sp>
      <p:sp>
        <p:nvSpPr>
          <p:cNvPr id="189" name="TextBox 188"/>
          <p:cNvSpPr txBox="1"/>
          <p:nvPr/>
        </p:nvSpPr>
        <p:spPr>
          <a:xfrm>
            <a:off x="4663410" y="1837504"/>
            <a:ext cx="1101086"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Advisor desktop and integrated client onboarding</a:t>
            </a:r>
          </a:p>
        </p:txBody>
      </p:sp>
      <p:sp>
        <p:nvSpPr>
          <p:cNvPr id="191" name="TextBox 190"/>
          <p:cNvSpPr txBox="1"/>
          <p:nvPr/>
        </p:nvSpPr>
        <p:spPr>
          <a:xfrm>
            <a:off x="5949824" y="3009620"/>
            <a:ext cx="1026597" cy="102592"/>
          </a:xfrm>
          <a:prstGeom prst="rect">
            <a:avLst/>
          </a:prstGeom>
          <a:noFill/>
        </p:spPr>
        <p:txBody>
          <a:bodyPr wrap="square" lIns="54000" tIns="0" rIns="0" bIns="0" rtlCol="0">
            <a:spAutoFit/>
          </a:bodyPr>
          <a:lstStyle/>
          <a:p>
            <a:pPr defTabSz="617220">
              <a:lnSpc>
                <a:spcPts val="825"/>
              </a:lnSpc>
            </a:pPr>
            <a:r>
              <a:rPr lang="en-CA" sz="750" i="1">
                <a:solidFill>
                  <a:srgbClr val="000000">
                    <a:lumMod val="50000"/>
                    <a:lumOff val="50000"/>
                  </a:srgbClr>
                </a:solidFill>
              </a:rPr>
              <a:t>UK</a:t>
            </a:r>
            <a:endParaRPr lang="en-CA" sz="750" i="1" dirty="0">
              <a:solidFill>
                <a:srgbClr val="000000">
                  <a:lumMod val="50000"/>
                  <a:lumOff val="50000"/>
                </a:srgbClr>
              </a:solidFill>
            </a:endParaRPr>
          </a:p>
        </p:txBody>
      </p:sp>
      <p:sp>
        <p:nvSpPr>
          <p:cNvPr id="192" name="TextBox 191"/>
          <p:cNvSpPr txBox="1"/>
          <p:nvPr/>
        </p:nvSpPr>
        <p:spPr>
          <a:xfrm>
            <a:off x="5940131" y="1837503"/>
            <a:ext cx="1064752"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Client onboarding with KYC and AML for regulatory compliance </a:t>
            </a:r>
          </a:p>
        </p:txBody>
      </p:sp>
      <p:sp>
        <p:nvSpPr>
          <p:cNvPr id="194" name="TextBox 193"/>
          <p:cNvSpPr txBox="1"/>
          <p:nvPr/>
        </p:nvSpPr>
        <p:spPr>
          <a:xfrm>
            <a:off x="7239503" y="2989767"/>
            <a:ext cx="1092300" cy="205184"/>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US, Canada, Central </a:t>
            </a:r>
            <a:br>
              <a:rPr lang="en-CA" sz="750" i="1" dirty="0">
                <a:solidFill>
                  <a:srgbClr val="000000">
                    <a:lumMod val="50000"/>
                    <a:lumOff val="50000"/>
                  </a:srgbClr>
                </a:solidFill>
              </a:rPr>
            </a:br>
            <a:r>
              <a:rPr lang="en-CA" sz="750" i="1" dirty="0">
                <a:solidFill>
                  <a:srgbClr val="000000">
                    <a:lumMod val="50000"/>
                    <a:lumOff val="50000"/>
                  </a:srgbClr>
                </a:solidFill>
              </a:rPr>
              <a:t>&amp; South America</a:t>
            </a:r>
          </a:p>
        </p:txBody>
      </p:sp>
      <p:sp>
        <p:nvSpPr>
          <p:cNvPr id="195" name="TextBox 194"/>
          <p:cNvSpPr txBox="1"/>
          <p:nvPr/>
        </p:nvSpPr>
        <p:spPr>
          <a:xfrm>
            <a:off x="7246030" y="1837503"/>
            <a:ext cx="1115013"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Service Level Management for customer engagement</a:t>
            </a:r>
          </a:p>
        </p:txBody>
      </p:sp>
      <p:sp>
        <p:nvSpPr>
          <p:cNvPr id="197" name="Round Same Side Corner Rectangle 196"/>
          <p:cNvSpPr/>
          <p:nvPr/>
        </p:nvSpPr>
        <p:spPr>
          <a:xfrm>
            <a:off x="4594475" y="3484077"/>
            <a:ext cx="1157379" cy="20075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198" name="TextBox 197"/>
          <p:cNvSpPr txBox="1"/>
          <p:nvPr/>
        </p:nvSpPr>
        <p:spPr>
          <a:xfrm>
            <a:off x="4594474" y="3948775"/>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2013</a:t>
            </a:r>
          </a:p>
        </p:txBody>
      </p:sp>
      <p:cxnSp>
        <p:nvCxnSpPr>
          <p:cNvPr id="200" name="Straight Connector 199"/>
          <p:cNvCxnSpPr/>
          <p:nvPr/>
        </p:nvCxnSpPr>
        <p:spPr>
          <a:xfrm flipH="1">
            <a:off x="4666306" y="4491781"/>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4663409" y="5232567"/>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04" name="Round Same Side Corner Rectangle 203"/>
          <p:cNvSpPr/>
          <p:nvPr/>
        </p:nvSpPr>
        <p:spPr>
          <a:xfrm>
            <a:off x="5877308" y="3484077"/>
            <a:ext cx="1157379" cy="20075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205" name="TextBox 204"/>
          <p:cNvSpPr txBox="1"/>
          <p:nvPr/>
        </p:nvSpPr>
        <p:spPr>
          <a:xfrm>
            <a:off x="5877308" y="3948775"/>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2014</a:t>
            </a:r>
          </a:p>
        </p:txBody>
      </p:sp>
      <p:cxnSp>
        <p:nvCxnSpPr>
          <p:cNvPr id="207" name="Straight Connector 206"/>
          <p:cNvCxnSpPr/>
          <p:nvPr/>
        </p:nvCxnSpPr>
        <p:spPr>
          <a:xfrm flipH="1">
            <a:off x="5939182" y="4491781"/>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5936285" y="5235734"/>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1" name="Round Same Side Corner Rectangle 210"/>
          <p:cNvSpPr/>
          <p:nvPr/>
        </p:nvSpPr>
        <p:spPr>
          <a:xfrm>
            <a:off x="7174424" y="3484077"/>
            <a:ext cx="1157379" cy="20075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212" name="TextBox 211"/>
          <p:cNvSpPr txBox="1"/>
          <p:nvPr/>
        </p:nvSpPr>
        <p:spPr>
          <a:xfrm>
            <a:off x="7174423" y="3948775"/>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2015</a:t>
            </a:r>
          </a:p>
        </p:txBody>
      </p:sp>
      <p:cxnSp>
        <p:nvCxnSpPr>
          <p:cNvPr id="214" name="Straight Connector 213"/>
          <p:cNvCxnSpPr/>
          <p:nvPr/>
        </p:nvCxnSpPr>
        <p:spPr>
          <a:xfrm flipH="1">
            <a:off x="7236297" y="4491781"/>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7233400" y="5235734"/>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0" name="Round Same Side Corner Rectangle 229"/>
          <p:cNvSpPr/>
          <p:nvPr/>
        </p:nvSpPr>
        <p:spPr>
          <a:xfrm>
            <a:off x="758045" y="3487435"/>
            <a:ext cx="1157379" cy="20075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231" name="TextBox 230"/>
          <p:cNvSpPr txBox="1"/>
          <p:nvPr/>
        </p:nvSpPr>
        <p:spPr>
          <a:xfrm>
            <a:off x="758044" y="3952134"/>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2010</a:t>
            </a:r>
          </a:p>
        </p:txBody>
      </p:sp>
      <p:cxnSp>
        <p:nvCxnSpPr>
          <p:cNvPr id="240" name="Straight Connector 239"/>
          <p:cNvCxnSpPr/>
          <p:nvPr/>
        </p:nvCxnSpPr>
        <p:spPr>
          <a:xfrm flipH="1">
            <a:off x="829876" y="4491781"/>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a:off x="826978" y="5235925"/>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 name="Round Same Side Corner Rectangle 234"/>
          <p:cNvSpPr/>
          <p:nvPr/>
        </p:nvSpPr>
        <p:spPr>
          <a:xfrm>
            <a:off x="2040878" y="3487435"/>
            <a:ext cx="1157379" cy="2007530"/>
          </a:xfrm>
          <a:prstGeom prst="round2SameRect">
            <a:avLst>
              <a:gd name="adj1" fmla="val 0"/>
              <a:gd name="adj2" fmla="val 0"/>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algn="ctr" defTabSz="641909"/>
            <a:endParaRPr lang="en-CA" sz="1620" kern="0" dirty="0">
              <a:solidFill>
                <a:srgbClr val="FFFFFF"/>
              </a:solidFill>
              <a:ea typeface="Segoe UI" charset="0"/>
              <a:cs typeface="Segoe UI" charset="0"/>
            </a:endParaRPr>
          </a:p>
        </p:txBody>
      </p:sp>
      <p:sp>
        <p:nvSpPr>
          <p:cNvPr id="236" name="TextBox 235"/>
          <p:cNvSpPr txBox="1"/>
          <p:nvPr/>
        </p:nvSpPr>
        <p:spPr>
          <a:xfrm>
            <a:off x="2040878" y="3952134"/>
            <a:ext cx="1158422" cy="154487"/>
          </a:xfrm>
          <a:prstGeom prst="rect">
            <a:avLst/>
          </a:prstGeom>
          <a:solidFill>
            <a:schemeClr val="tx1">
              <a:lumMod val="65000"/>
              <a:lumOff val="35000"/>
            </a:schemeClr>
          </a:solidFill>
        </p:spPr>
        <p:txBody>
          <a:bodyPr wrap="square" lIns="0" tIns="0" rIns="0" bIns="0" rtlCol="0" anchor="ctr">
            <a:noAutofit/>
          </a:bodyPr>
          <a:lstStyle/>
          <a:p>
            <a:pPr algn="ctr" defTabSz="617220">
              <a:lnSpc>
                <a:spcPts val="975"/>
              </a:lnSpc>
              <a:spcAft>
                <a:spcPts val="450"/>
              </a:spcAft>
              <a:buClr>
                <a:srgbClr val="FFFFFF">
                  <a:lumMod val="50000"/>
                </a:srgbClr>
              </a:buClr>
            </a:pPr>
            <a:r>
              <a:rPr lang="en-CA" sz="750" dirty="0">
                <a:solidFill>
                  <a:srgbClr val="FFFFFF"/>
                </a:solidFill>
              </a:rPr>
              <a:t>Customer since 2010</a:t>
            </a:r>
          </a:p>
        </p:txBody>
      </p:sp>
      <p:cxnSp>
        <p:nvCxnSpPr>
          <p:cNvPr id="238" name="Straight Connector 237"/>
          <p:cNvCxnSpPr/>
          <p:nvPr/>
        </p:nvCxnSpPr>
        <p:spPr>
          <a:xfrm flipH="1">
            <a:off x="2102752" y="4491781"/>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2099854" y="5239093"/>
            <a:ext cx="1006328" cy="2786"/>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784307" y="5328124"/>
            <a:ext cx="1116927"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USA</a:t>
            </a:r>
          </a:p>
        </p:txBody>
      </p:sp>
      <p:sp>
        <p:nvSpPr>
          <p:cNvPr id="245" name="TextBox 244"/>
          <p:cNvSpPr txBox="1"/>
          <p:nvPr/>
        </p:nvSpPr>
        <p:spPr>
          <a:xfrm>
            <a:off x="761900" y="4153536"/>
            <a:ext cx="1139242"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Omni-channel across agent, branch and contact center</a:t>
            </a:r>
          </a:p>
        </p:txBody>
      </p:sp>
      <p:sp>
        <p:nvSpPr>
          <p:cNvPr id="247" name="TextBox 246"/>
          <p:cNvSpPr txBox="1"/>
          <p:nvPr/>
        </p:nvSpPr>
        <p:spPr>
          <a:xfrm>
            <a:off x="2064429" y="5325262"/>
            <a:ext cx="1395629"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Canada</a:t>
            </a:r>
          </a:p>
        </p:txBody>
      </p:sp>
      <p:sp>
        <p:nvSpPr>
          <p:cNvPr id="249" name="TextBox 248"/>
          <p:cNvSpPr txBox="1"/>
          <p:nvPr/>
        </p:nvSpPr>
        <p:spPr>
          <a:xfrm>
            <a:off x="2041072" y="4153536"/>
            <a:ext cx="1076861"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Deliver efficiency and consistency in advisor and client experience</a:t>
            </a:r>
          </a:p>
        </p:txBody>
      </p:sp>
      <p:sp>
        <p:nvSpPr>
          <p:cNvPr id="251" name="TextBox 250"/>
          <p:cNvSpPr txBox="1"/>
          <p:nvPr/>
        </p:nvSpPr>
        <p:spPr>
          <a:xfrm>
            <a:off x="4613406" y="5273074"/>
            <a:ext cx="1519226" cy="205184"/>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Canada, USA, UK</a:t>
            </a:r>
            <a:r>
              <a:rPr lang="en-CA" sz="750" i="1">
                <a:solidFill>
                  <a:srgbClr val="000000">
                    <a:lumMod val="50000"/>
                    <a:lumOff val="50000"/>
                  </a:srgbClr>
                </a:solidFill>
              </a:rPr>
              <a:t>, </a:t>
            </a:r>
            <a:br>
              <a:rPr lang="en-CA" sz="750" i="1">
                <a:solidFill>
                  <a:srgbClr val="000000">
                    <a:lumMod val="50000"/>
                    <a:lumOff val="50000"/>
                  </a:srgbClr>
                </a:solidFill>
              </a:rPr>
            </a:br>
            <a:r>
              <a:rPr lang="en-CA" sz="750" i="1">
                <a:solidFill>
                  <a:srgbClr val="000000">
                    <a:lumMod val="50000"/>
                    <a:lumOff val="50000"/>
                  </a:srgbClr>
                </a:solidFill>
              </a:rPr>
              <a:t>Australia</a:t>
            </a:r>
            <a:endParaRPr lang="en-CA" sz="750" i="1" dirty="0">
              <a:solidFill>
                <a:srgbClr val="000000">
                  <a:lumMod val="50000"/>
                  <a:lumOff val="50000"/>
                </a:srgbClr>
              </a:solidFill>
            </a:endParaRPr>
          </a:p>
        </p:txBody>
      </p:sp>
      <p:sp>
        <p:nvSpPr>
          <p:cNvPr id="253" name="TextBox 252"/>
          <p:cNvSpPr txBox="1"/>
          <p:nvPr/>
        </p:nvSpPr>
        <p:spPr>
          <a:xfrm>
            <a:off x="4590051" y="4153536"/>
            <a:ext cx="1147521"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Platform for global client management and collaboration</a:t>
            </a:r>
          </a:p>
        </p:txBody>
      </p:sp>
      <p:sp>
        <p:nvSpPr>
          <p:cNvPr id="255" name="TextBox 254"/>
          <p:cNvSpPr txBox="1"/>
          <p:nvPr/>
        </p:nvSpPr>
        <p:spPr>
          <a:xfrm>
            <a:off x="5949448" y="5327564"/>
            <a:ext cx="1085241"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33 Countries</a:t>
            </a:r>
          </a:p>
        </p:txBody>
      </p:sp>
      <p:sp>
        <p:nvSpPr>
          <p:cNvPr id="257" name="TextBox 256"/>
          <p:cNvSpPr txBox="1"/>
          <p:nvPr/>
        </p:nvSpPr>
        <p:spPr>
          <a:xfrm>
            <a:off x="5926091" y="4153536"/>
            <a:ext cx="1108596"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Enabling collaboration for Asia-Pacific super-regional strategy</a:t>
            </a:r>
          </a:p>
        </p:txBody>
      </p:sp>
      <p:sp>
        <p:nvSpPr>
          <p:cNvPr id="259" name="TextBox 258"/>
          <p:cNvSpPr txBox="1"/>
          <p:nvPr/>
        </p:nvSpPr>
        <p:spPr>
          <a:xfrm>
            <a:off x="7246030" y="5300132"/>
            <a:ext cx="1395629" cy="102592"/>
          </a:xfrm>
          <a:prstGeom prst="rect">
            <a:avLst/>
          </a:prstGeom>
          <a:noFill/>
        </p:spPr>
        <p:txBody>
          <a:bodyPr wrap="square" lIns="54000" tIns="0" rIns="0" bIns="0" rtlCol="0">
            <a:spAutoFit/>
          </a:bodyPr>
          <a:lstStyle/>
          <a:p>
            <a:pPr defTabSz="617220">
              <a:lnSpc>
                <a:spcPts val="825"/>
              </a:lnSpc>
            </a:pPr>
            <a:r>
              <a:rPr lang="en-CA" sz="750" i="1" dirty="0">
                <a:solidFill>
                  <a:srgbClr val="000000">
                    <a:lumMod val="50000"/>
                    <a:lumOff val="50000"/>
                  </a:srgbClr>
                </a:solidFill>
              </a:rPr>
              <a:t>47 Countries</a:t>
            </a:r>
          </a:p>
        </p:txBody>
      </p:sp>
      <p:sp>
        <p:nvSpPr>
          <p:cNvPr id="261" name="TextBox 260"/>
          <p:cNvSpPr txBox="1"/>
          <p:nvPr/>
        </p:nvSpPr>
        <p:spPr>
          <a:xfrm>
            <a:off x="7222675" y="4153536"/>
            <a:ext cx="1085773" cy="311624"/>
          </a:xfrm>
          <a:prstGeom prst="rect">
            <a:avLst/>
          </a:prstGeom>
          <a:noFill/>
        </p:spPr>
        <p:txBody>
          <a:bodyPr wrap="square" lIns="54000" tIns="0" rIns="0" bIns="0" rtlCol="0">
            <a:spAutoFit/>
          </a:bodyPr>
          <a:lstStyle/>
          <a:p>
            <a:pPr defTabSz="617220">
              <a:lnSpc>
                <a:spcPct val="90000"/>
              </a:lnSpc>
            </a:pPr>
            <a:r>
              <a:rPr lang="en-CA" sz="750" dirty="0">
                <a:solidFill>
                  <a:srgbClr val="000000">
                    <a:lumMod val="50000"/>
                    <a:lumOff val="50000"/>
                  </a:srgbClr>
                </a:solidFill>
              </a:rPr>
              <a:t>Global customer view to enhance insights and collaboration</a:t>
            </a:r>
          </a:p>
        </p:txBody>
      </p:sp>
      <p:pic>
        <p:nvPicPr>
          <p:cNvPr id="137" name="Picture 13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45769" y="3640511"/>
            <a:ext cx="887860" cy="182011"/>
          </a:xfrm>
          <a:prstGeom prst="rect">
            <a:avLst/>
          </a:prstGeom>
        </p:spPr>
      </p:pic>
      <p:grpSp>
        <p:nvGrpSpPr>
          <p:cNvPr id="10" name="Group 9"/>
          <p:cNvGrpSpPr/>
          <p:nvPr/>
        </p:nvGrpSpPr>
        <p:grpSpPr>
          <a:xfrm>
            <a:off x="785439" y="2321037"/>
            <a:ext cx="1176600" cy="387251"/>
            <a:chOff x="1039965" y="2728539"/>
            <a:chExt cx="1556789" cy="516335"/>
          </a:xfrm>
        </p:grpSpPr>
        <p:sp>
          <p:nvSpPr>
            <p:cNvPr id="104" name="TextBox 103"/>
            <p:cNvSpPr txBox="1"/>
            <p:nvPr/>
          </p:nvSpPr>
          <p:spPr>
            <a:xfrm>
              <a:off x="1039965" y="2728539"/>
              <a:ext cx="1507650" cy="136789"/>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19 </a:t>
              </a:r>
              <a:r>
                <a:rPr lang="en-CA" sz="600" dirty="0">
                  <a:solidFill>
                    <a:srgbClr val="000000">
                      <a:lumMod val="50000"/>
                      <a:lumOff val="50000"/>
                    </a:srgbClr>
                  </a:solidFill>
                </a:rPr>
                <a:t>integrated systems</a:t>
              </a:r>
            </a:p>
          </p:txBody>
        </p:sp>
        <p:sp>
          <p:nvSpPr>
            <p:cNvPr id="143" name="TextBox 142"/>
            <p:cNvSpPr txBox="1"/>
            <p:nvPr/>
          </p:nvSpPr>
          <p:spPr>
            <a:xfrm>
              <a:off x="1039965" y="2918310"/>
              <a:ext cx="1556789"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36M+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149" name="TextBox 148"/>
            <p:cNvSpPr txBox="1"/>
            <p:nvPr/>
          </p:nvSpPr>
          <p:spPr>
            <a:xfrm>
              <a:off x="1039965" y="3108085"/>
              <a:ext cx="1513933"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170M+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sp>
        <p:nvSpPr>
          <p:cNvPr id="7" name="TextBox 6"/>
          <p:cNvSpPr txBox="1"/>
          <p:nvPr/>
        </p:nvSpPr>
        <p:spPr>
          <a:xfrm>
            <a:off x="3076014" y="963376"/>
            <a:ext cx="3060453" cy="369332"/>
          </a:xfrm>
          <a:prstGeom prst="rect">
            <a:avLst/>
          </a:prstGeom>
          <a:noFill/>
        </p:spPr>
        <p:txBody>
          <a:bodyPr wrap="none" rtlCol="0">
            <a:spAutoFit/>
          </a:bodyPr>
          <a:lstStyle/>
          <a:p>
            <a:r>
              <a:rPr lang="en-US" sz="900" b="1" spc="75" dirty="0">
                <a:solidFill>
                  <a:srgbClr val="FFFFFF"/>
                </a:solidFill>
              </a:rPr>
              <a:t>WEALTH MANAGEMENT &amp; PRIVATE BANKING</a:t>
            </a:r>
          </a:p>
          <a:p>
            <a:endParaRPr lang="en-US" sz="900" dirty="0"/>
          </a:p>
        </p:txBody>
      </p:sp>
      <p:sp>
        <p:nvSpPr>
          <p:cNvPr id="150" name="TextBox 149"/>
          <p:cNvSpPr txBox="1"/>
          <p:nvPr/>
        </p:nvSpPr>
        <p:spPr>
          <a:xfrm>
            <a:off x="4492722" y="3281416"/>
            <a:ext cx="3911648" cy="369332"/>
          </a:xfrm>
          <a:prstGeom prst="rect">
            <a:avLst/>
          </a:prstGeom>
          <a:noFill/>
        </p:spPr>
        <p:txBody>
          <a:bodyPr wrap="none" rtlCol="0">
            <a:spAutoFit/>
          </a:bodyPr>
          <a:lstStyle/>
          <a:p>
            <a:pPr algn="ctr" defTabSz="617220"/>
            <a:r>
              <a:rPr lang="en-US" sz="900" b="1" spc="75" dirty="0">
                <a:solidFill>
                  <a:srgbClr val="FFFFFF"/>
                </a:solidFill>
              </a:rPr>
              <a:t>CORPORATE &amp; COMMERCIAL BANKING, CAPITAL MARKETS</a:t>
            </a:r>
          </a:p>
          <a:p>
            <a:endParaRPr lang="en-US" sz="900" dirty="0"/>
          </a:p>
        </p:txBody>
      </p:sp>
      <p:sp>
        <p:nvSpPr>
          <p:cNvPr id="8" name="Rectangle 7"/>
          <p:cNvSpPr/>
          <p:nvPr/>
        </p:nvSpPr>
        <p:spPr>
          <a:xfrm>
            <a:off x="1122851" y="3278981"/>
            <a:ext cx="1680155" cy="230832"/>
          </a:xfrm>
          <a:prstGeom prst="rect">
            <a:avLst/>
          </a:prstGeom>
        </p:spPr>
        <p:txBody>
          <a:bodyPr wrap="square">
            <a:spAutoFit/>
          </a:bodyPr>
          <a:lstStyle/>
          <a:p>
            <a:pPr algn="ctr" defTabSz="617220"/>
            <a:r>
              <a:rPr lang="en-US" sz="900" b="1" spc="75" dirty="0">
                <a:solidFill>
                  <a:srgbClr val="FFFFFF"/>
                </a:solidFill>
              </a:rPr>
              <a:t>INSURANCE</a:t>
            </a:r>
          </a:p>
        </p:txBody>
      </p:sp>
      <p:grpSp>
        <p:nvGrpSpPr>
          <p:cNvPr id="12" name="Group 11"/>
          <p:cNvGrpSpPr/>
          <p:nvPr/>
        </p:nvGrpSpPr>
        <p:grpSpPr>
          <a:xfrm>
            <a:off x="3332244" y="2300550"/>
            <a:ext cx="1153310" cy="386257"/>
            <a:chOff x="4451212" y="2713845"/>
            <a:chExt cx="1537747" cy="515009"/>
          </a:xfrm>
        </p:grpSpPr>
        <p:sp>
          <p:nvSpPr>
            <p:cNvPr id="160" name="TextBox 159"/>
            <p:cNvSpPr txBox="1"/>
            <p:nvPr/>
          </p:nvSpPr>
          <p:spPr>
            <a:xfrm>
              <a:off x="4451212" y="2713845"/>
              <a:ext cx="1507650" cy="136789"/>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20 </a:t>
              </a:r>
              <a:r>
                <a:rPr lang="en-CA" sz="600" dirty="0">
                  <a:solidFill>
                    <a:srgbClr val="000000">
                      <a:lumMod val="50000"/>
                      <a:lumOff val="50000"/>
                    </a:srgbClr>
                  </a:solidFill>
                </a:rPr>
                <a:t>integrated systems</a:t>
              </a:r>
            </a:p>
          </p:txBody>
        </p:sp>
        <p:sp>
          <p:nvSpPr>
            <p:cNvPr id="162" name="TextBox 161"/>
            <p:cNvSpPr txBox="1"/>
            <p:nvPr/>
          </p:nvSpPr>
          <p:spPr>
            <a:xfrm>
              <a:off x="4451212" y="2905295"/>
              <a:ext cx="1537747"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30M+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163" name="TextBox 162"/>
            <p:cNvSpPr txBox="1"/>
            <p:nvPr/>
          </p:nvSpPr>
          <p:spPr>
            <a:xfrm>
              <a:off x="4451212" y="3092065"/>
              <a:ext cx="1537747"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160M+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17" name="Group 16"/>
          <p:cNvGrpSpPr/>
          <p:nvPr/>
        </p:nvGrpSpPr>
        <p:grpSpPr>
          <a:xfrm>
            <a:off x="4618794" y="2321037"/>
            <a:ext cx="1293047" cy="405997"/>
            <a:chOff x="6175274" y="2728211"/>
            <a:chExt cx="1724062" cy="541329"/>
          </a:xfrm>
        </p:grpSpPr>
        <p:sp>
          <p:nvSpPr>
            <p:cNvPr id="164" name="TextBox 163"/>
            <p:cNvSpPr txBox="1"/>
            <p:nvPr/>
          </p:nvSpPr>
          <p:spPr>
            <a:xfrm>
              <a:off x="6175274" y="2728211"/>
              <a:ext cx="1507650" cy="136789"/>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15 </a:t>
              </a:r>
              <a:r>
                <a:rPr lang="en-CA" sz="600" dirty="0">
                  <a:solidFill>
                    <a:srgbClr val="000000">
                      <a:lumMod val="50000"/>
                      <a:lumOff val="50000"/>
                    </a:srgbClr>
                  </a:solidFill>
                </a:rPr>
                <a:t>integrated systems</a:t>
              </a:r>
            </a:p>
          </p:txBody>
        </p:sp>
        <p:sp>
          <p:nvSpPr>
            <p:cNvPr id="166" name="TextBox 165"/>
            <p:cNvSpPr txBox="1"/>
            <p:nvPr/>
          </p:nvSpPr>
          <p:spPr>
            <a:xfrm>
              <a:off x="6175274" y="2917505"/>
              <a:ext cx="1724062"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3M+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167" name="TextBox 166"/>
            <p:cNvSpPr txBox="1"/>
            <p:nvPr/>
          </p:nvSpPr>
          <p:spPr>
            <a:xfrm>
              <a:off x="6175275" y="3132751"/>
              <a:ext cx="1552835"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180M+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18" name="Group 17"/>
          <p:cNvGrpSpPr/>
          <p:nvPr/>
        </p:nvGrpSpPr>
        <p:grpSpPr>
          <a:xfrm>
            <a:off x="5914281" y="2312636"/>
            <a:ext cx="1293047" cy="402096"/>
            <a:chOff x="7867849" y="2736527"/>
            <a:chExt cx="1724062" cy="536128"/>
          </a:xfrm>
        </p:grpSpPr>
        <p:sp>
          <p:nvSpPr>
            <p:cNvPr id="168" name="TextBox 167"/>
            <p:cNvSpPr txBox="1"/>
            <p:nvPr/>
          </p:nvSpPr>
          <p:spPr>
            <a:xfrm>
              <a:off x="7867849" y="2736527"/>
              <a:ext cx="1507650" cy="136789"/>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13 </a:t>
              </a:r>
              <a:r>
                <a:rPr lang="en-CA" sz="600" dirty="0">
                  <a:solidFill>
                    <a:srgbClr val="000000">
                      <a:lumMod val="50000"/>
                      <a:lumOff val="50000"/>
                    </a:srgbClr>
                  </a:solidFill>
                </a:rPr>
                <a:t>integrated systems</a:t>
              </a:r>
            </a:p>
          </p:txBody>
        </p:sp>
        <p:sp>
          <p:nvSpPr>
            <p:cNvPr id="170" name="TextBox 169"/>
            <p:cNvSpPr txBox="1"/>
            <p:nvPr/>
          </p:nvSpPr>
          <p:spPr>
            <a:xfrm>
              <a:off x="7867849" y="2934639"/>
              <a:ext cx="1724062"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30K+ </a:t>
              </a:r>
              <a:r>
                <a:rPr lang="en-CA" sz="600" dirty="0">
                  <a:solidFill>
                    <a:srgbClr val="000000">
                      <a:lumMod val="50000"/>
                      <a:lumOff val="50000"/>
                    </a:srgbClr>
                  </a:solidFill>
                </a:rPr>
                <a:t>contacts &amp; companies</a:t>
              </a:r>
              <a:endParaRPr lang="en-CA" sz="713" dirty="0">
                <a:solidFill>
                  <a:srgbClr val="000000">
                    <a:lumMod val="50000"/>
                    <a:lumOff val="50000"/>
                  </a:srgbClr>
                </a:solidFill>
              </a:endParaRPr>
            </a:p>
          </p:txBody>
        </p:sp>
        <p:sp>
          <p:nvSpPr>
            <p:cNvPr id="171" name="TextBox 170"/>
            <p:cNvSpPr txBox="1"/>
            <p:nvPr/>
          </p:nvSpPr>
          <p:spPr>
            <a:xfrm>
              <a:off x="7867849" y="3135866"/>
              <a:ext cx="1533779"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300K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11" name="Group 10"/>
          <p:cNvGrpSpPr/>
          <p:nvPr/>
        </p:nvGrpSpPr>
        <p:grpSpPr>
          <a:xfrm>
            <a:off x="7218652" y="2315688"/>
            <a:ext cx="1142391" cy="464372"/>
            <a:chOff x="9624869" y="2590168"/>
            <a:chExt cx="1523188" cy="619162"/>
          </a:xfrm>
        </p:grpSpPr>
        <p:sp>
          <p:nvSpPr>
            <p:cNvPr id="172" name="TextBox 171"/>
            <p:cNvSpPr txBox="1"/>
            <p:nvPr/>
          </p:nvSpPr>
          <p:spPr>
            <a:xfrm>
              <a:off x="9624869" y="2590168"/>
              <a:ext cx="1507651" cy="136789"/>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14 </a:t>
              </a:r>
              <a:r>
                <a:rPr lang="en-CA" sz="600" dirty="0">
                  <a:solidFill>
                    <a:srgbClr val="000000">
                      <a:lumMod val="50000"/>
                      <a:lumOff val="50000"/>
                    </a:srgbClr>
                  </a:solidFill>
                </a:rPr>
                <a:t>integrated systems</a:t>
              </a:r>
            </a:p>
          </p:txBody>
        </p:sp>
        <p:sp>
          <p:nvSpPr>
            <p:cNvPr id="174" name="TextBox 173"/>
            <p:cNvSpPr txBox="1"/>
            <p:nvPr/>
          </p:nvSpPr>
          <p:spPr>
            <a:xfrm>
              <a:off x="9624869" y="2831136"/>
              <a:ext cx="1523188"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10M+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175" name="TextBox 174"/>
            <p:cNvSpPr txBox="1"/>
            <p:nvPr/>
          </p:nvSpPr>
          <p:spPr>
            <a:xfrm>
              <a:off x="9624869" y="3072541"/>
              <a:ext cx="1453061" cy="136789"/>
            </a:xfrm>
            <a:prstGeom prst="rect">
              <a:avLst/>
            </a:prstGeom>
            <a:noFill/>
          </p:spPr>
          <p:txBody>
            <a:bodyPr wrap="square" lIns="54000" tIns="0" rIns="0" bIns="0" rtlCol="0">
              <a:spAutoFit/>
            </a:bodyPr>
            <a:lstStyle/>
            <a:p>
              <a:pPr>
                <a:lnSpc>
                  <a:spcPts val="825"/>
                </a:lnSpc>
              </a:pPr>
              <a:r>
                <a:rPr lang="en-CA" sz="713" b="1" dirty="0">
                  <a:solidFill>
                    <a:srgbClr val="0073AE"/>
                  </a:solidFill>
                </a:rPr>
                <a:t>60M+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9" name="Group 8"/>
          <p:cNvGrpSpPr/>
          <p:nvPr/>
        </p:nvGrpSpPr>
        <p:grpSpPr>
          <a:xfrm>
            <a:off x="790191" y="4658637"/>
            <a:ext cx="1466122" cy="378062"/>
            <a:chOff x="790191" y="4806537"/>
            <a:chExt cx="1466122" cy="378062"/>
          </a:xfrm>
        </p:grpSpPr>
        <p:sp>
          <p:nvSpPr>
            <p:cNvPr id="176" name="TextBox 175"/>
            <p:cNvSpPr txBox="1"/>
            <p:nvPr/>
          </p:nvSpPr>
          <p:spPr>
            <a:xfrm>
              <a:off x="790191" y="4806537"/>
              <a:ext cx="1130738" cy="102592"/>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27 </a:t>
              </a:r>
              <a:r>
                <a:rPr lang="en-CA" sz="600" dirty="0">
                  <a:solidFill>
                    <a:srgbClr val="000000">
                      <a:lumMod val="50000"/>
                      <a:lumOff val="50000"/>
                    </a:srgbClr>
                  </a:solidFill>
                </a:rPr>
                <a:t>integrated systems</a:t>
              </a:r>
            </a:p>
          </p:txBody>
        </p:sp>
        <p:sp>
          <p:nvSpPr>
            <p:cNvPr id="196" name="TextBox 195"/>
            <p:cNvSpPr txBox="1"/>
            <p:nvPr/>
          </p:nvSpPr>
          <p:spPr>
            <a:xfrm>
              <a:off x="790191" y="4950035"/>
              <a:ext cx="1151138"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31M+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199" name="TextBox 198"/>
            <p:cNvSpPr txBox="1"/>
            <p:nvPr/>
          </p:nvSpPr>
          <p:spPr>
            <a:xfrm>
              <a:off x="790191" y="5082007"/>
              <a:ext cx="1466122"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170M+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6" name="Group 5"/>
          <p:cNvGrpSpPr/>
          <p:nvPr/>
        </p:nvGrpSpPr>
        <p:grpSpPr>
          <a:xfrm>
            <a:off x="2088301" y="2319202"/>
            <a:ext cx="1298458" cy="260672"/>
            <a:chOff x="2081065" y="2407204"/>
            <a:chExt cx="1298458" cy="260672"/>
          </a:xfrm>
        </p:grpSpPr>
        <p:sp>
          <p:nvSpPr>
            <p:cNvPr id="202" name="TextBox 201"/>
            <p:cNvSpPr txBox="1"/>
            <p:nvPr/>
          </p:nvSpPr>
          <p:spPr>
            <a:xfrm>
              <a:off x="2081065" y="2407204"/>
              <a:ext cx="1130738" cy="102592"/>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3 </a:t>
              </a:r>
              <a:r>
                <a:rPr lang="en-CA" sz="600" dirty="0">
                  <a:solidFill>
                    <a:srgbClr val="000000">
                      <a:lumMod val="50000"/>
                      <a:lumOff val="50000"/>
                    </a:srgbClr>
                  </a:solidFill>
                </a:rPr>
                <a:t>integrated systems</a:t>
              </a:r>
            </a:p>
          </p:txBody>
        </p:sp>
        <p:sp>
          <p:nvSpPr>
            <p:cNvPr id="206" name="TextBox 205"/>
            <p:cNvSpPr txBox="1"/>
            <p:nvPr/>
          </p:nvSpPr>
          <p:spPr>
            <a:xfrm>
              <a:off x="2086476" y="2565284"/>
              <a:ext cx="1293047"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3M </a:t>
              </a:r>
              <a:r>
                <a:rPr lang="en-CA" sz="600" dirty="0">
                  <a:solidFill>
                    <a:srgbClr val="000000">
                      <a:lumMod val="50000"/>
                      <a:lumOff val="50000"/>
                    </a:srgbClr>
                  </a:solidFill>
                </a:rPr>
                <a:t>records</a:t>
              </a:r>
              <a:endParaRPr lang="en-CA" sz="713" dirty="0">
                <a:solidFill>
                  <a:srgbClr val="000000">
                    <a:lumMod val="50000"/>
                    <a:lumOff val="50000"/>
                  </a:srgbClr>
                </a:solidFill>
              </a:endParaRPr>
            </a:p>
          </p:txBody>
        </p:sp>
      </p:grpSp>
      <p:grpSp>
        <p:nvGrpSpPr>
          <p:cNvPr id="14" name="Group 13"/>
          <p:cNvGrpSpPr/>
          <p:nvPr/>
        </p:nvGrpSpPr>
        <p:grpSpPr>
          <a:xfrm>
            <a:off x="4639958" y="4664294"/>
            <a:ext cx="1466122" cy="386841"/>
            <a:chOff x="4644850" y="4814993"/>
            <a:chExt cx="1466122" cy="386841"/>
          </a:xfrm>
        </p:grpSpPr>
        <p:sp>
          <p:nvSpPr>
            <p:cNvPr id="218" name="TextBox 217"/>
            <p:cNvSpPr txBox="1"/>
            <p:nvPr/>
          </p:nvSpPr>
          <p:spPr>
            <a:xfrm>
              <a:off x="4644850" y="4814993"/>
              <a:ext cx="1130738" cy="102592"/>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19 </a:t>
              </a:r>
              <a:r>
                <a:rPr lang="en-CA" sz="600" dirty="0">
                  <a:solidFill>
                    <a:srgbClr val="000000">
                      <a:lumMod val="50000"/>
                      <a:lumOff val="50000"/>
                    </a:srgbClr>
                  </a:solidFill>
                </a:rPr>
                <a:t>integrated systems</a:t>
              </a:r>
            </a:p>
          </p:txBody>
        </p:sp>
        <p:sp>
          <p:nvSpPr>
            <p:cNvPr id="220" name="TextBox 219"/>
            <p:cNvSpPr txBox="1"/>
            <p:nvPr/>
          </p:nvSpPr>
          <p:spPr>
            <a:xfrm>
              <a:off x="4644850" y="4957117"/>
              <a:ext cx="1293047"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60K+ </a:t>
              </a:r>
              <a:r>
                <a:rPr lang="en-CA" sz="600" dirty="0">
                  <a:solidFill>
                    <a:srgbClr val="000000">
                      <a:lumMod val="50000"/>
                      <a:lumOff val="50000"/>
                    </a:srgbClr>
                  </a:solidFill>
                </a:rPr>
                <a:t>contacts &amp; companies</a:t>
              </a:r>
              <a:endParaRPr lang="en-CA" sz="713" dirty="0">
                <a:solidFill>
                  <a:srgbClr val="000000">
                    <a:lumMod val="50000"/>
                    <a:lumOff val="50000"/>
                  </a:srgbClr>
                </a:solidFill>
              </a:endParaRPr>
            </a:p>
          </p:txBody>
        </p:sp>
        <p:sp>
          <p:nvSpPr>
            <p:cNvPr id="221" name="TextBox 220"/>
            <p:cNvSpPr txBox="1"/>
            <p:nvPr/>
          </p:nvSpPr>
          <p:spPr>
            <a:xfrm>
              <a:off x="4644850" y="5099242"/>
              <a:ext cx="1466122"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180M+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19" name="Group 18"/>
          <p:cNvGrpSpPr/>
          <p:nvPr/>
        </p:nvGrpSpPr>
        <p:grpSpPr>
          <a:xfrm>
            <a:off x="5914281" y="4662717"/>
            <a:ext cx="1466122" cy="431542"/>
            <a:chOff x="5914281" y="4735738"/>
            <a:chExt cx="1466122" cy="431542"/>
          </a:xfrm>
        </p:grpSpPr>
        <p:sp>
          <p:nvSpPr>
            <p:cNvPr id="222" name="TextBox 221"/>
            <p:cNvSpPr txBox="1"/>
            <p:nvPr/>
          </p:nvSpPr>
          <p:spPr>
            <a:xfrm>
              <a:off x="5914281" y="4735738"/>
              <a:ext cx="1130738" cy="102592"/>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19 </a:t>
              </a:r>
              <a:r>
                <a:rPr lang="en-CA" sz="600" dirty="0">
                  <a:solidFill>
                    <a:srgbClr val="000000">
                      <a:lumMod val="50000"/>
                      <a:lumOff val="50000"/>
                    </a:srgbClr>
                  </a:solidFill>
                </a:rPr>
                <a:t>integrated systems</a:t>
              </a:r>
            </a:p>
          </p:txBody>
        </p:sp>
        <p:sp>
          <p:nvSpPr>
            <p:cNvPr id="224" name="TextBox 223"/>
            <p:cNvSpPr txBox="1"/>
            <p:nvPr/>
          </p:nvSpPr>
          <p:spPr>
            <a:xfrm>
              <a:off x="5914281" y="4900213"/>
              <a:ext cx="1293047"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60K </a:t>
              </a:r>
              <a:r>
                <a:rPr lang="en-CA" sz="600" dirty="0">
                  <a:solidFill>
                    <a:srgbClr val="000000">
                      <a:lumMod val="50000"/>
                      <a:lumOff val="50000"/>
                    </a:srgbClr>
                  </a:solidFill>
                </a:rPr>
                <a:t>contacts &amp; companies</a:t>
              </a:r>
              <a:endParaRPr lang="en-CA" sz="713" dirty="0">
                <a:solidFill>
                  <a:srgbClr val="000000">
                    <a:lumMod val="50000"/>
                    <a:lumOff val="50000"/>
                  </a:srgbClr>
                </a:solidFill>
              </a:endParaRPr>
            </a:p>
          </p:txBody>
        </p:sp>
        <p:sp>
          <p:nvSpPr>
            <p:cNvPr id="225" name="TextBox 224"/>
            <p:cNvSpPr txBox="1"/>
            <p:nvPr/>
          </p:nvSpPr>
          <p:spPr>
            <a:xfrm>
              <a:off x="5914281" y="5064688"/>
              <a:ext cx="1466122"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400K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grpSp>
        <p:nvGrpSpPr>
          <p:cNvPr id="20" name="Group 19"/>
          <p:cNvGrpSpPr/>
          <p:nvPr/>
        </p:nvGrpSpPr>
        <p:grpSpPr>
          <a:xfrm>
            <a:off x="7182963" y="4661802"/>
            <a:ext cx="1295469" cy="435783"/>
            <a:chOff x="7175538" y="4728298"/>
            <a:chExt cx="1295469" cy="435783"/>
          </a:xfrm>
        </p:grpSpPr>
        <p:sp>
          <p:nvSpPr>
            <p:cNvPr id="226" name="TextBox 225"/>
            <p:cNvSpPr txBox="1"/>
            <p:nvPr/>
          </p:nvSpPr>
          <p:spPr>
            <a:xfrm>
              <a:off x="7177960" y="4728298"/>
              <a:ext cx="1130738" cy="102592"/>
            </a:xfrm>
            <a:prstGeom prst="rect">
              <a:avLst/>
            </a:prstGeom>
            <a:noFill/>
          </p:spPr>
          <p:txBody>
            <a:bodyPr wrap="square" lIns="54000" tIns="0" rIns="0" bIns="0" rtlCol="0">
              <a:spAutoFit/>
            </a:bodyPr>
            <a:lstStyle/>
            <a:p>
              <a:pPr defTabSz="617220">
                <a:lnSpc>
                  <a:spcPts val="825"/>
                </a:lnSpc>
              </a:pPr>
              <a:r>
                <a:rPr lang="en-CA" sz="713" b="1" dirty="0">
                  <a:solidFill>
                    <a:srgbClr val="0073AE"/>
                  </a:solidFill>
                </a:rPr>
                <a:t>9 </a:t>
              </a:r>
              <a:r>
                <a:rPr lang="en-CA" sz="600" dirty="0">
                  <a:solidFill>
                    <a:srgbClr val="000000">
                      <a:lumMod val="50000"/>
                      <a:lumOff val="50000"/>
                    </a:srgbClr>
                  </a:solidFill>
                </a:rPr>
                <a:t>integrated systems</a:t>
              </a:r>
            </a:p>
          </p:txBody>
        </p:sp>
        <p:sp>
          <p:nvSpPr>
            <p:cNvPr id="228" name="TextBox 227"/>
            <p:cNvSpPr txBox="1"/>
            <p:nvPr/>
          </p:nvSpPr>
          <p:spPr>
            <a:xfrm>
              <a:off x="7177960" y="4894893"/>
              <a:ext cx="1293047"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550K+ </a:t>
              </a:r>
              <a:r>
                <a:rPr lang="en-CA" sz="600" dirty="0">
                  <a:solidFill>
                    <a:srgbClr val="000000">
                      <a:lumMod val="50000"/>
                      <a:lumOff val="50000"/>
                    </a:srgbClr>
                  </a:solidFill>
                </a:rPr>
                <a:t>contacts &amp; households</a:t>
              </a:r>
              <a:endParaRPr lang="en-CA" sz="713" dirty="0">
                <a:solidFill>
                  <a:srgbClr val="000000">
                    <a:lumMod val="50000"/>
                    <a:lumOff val="50000"/>
                  </a:srgbClr>
                </a:solidFill>
              </a:endParaRPr>
            </a:p>
          </p:txBody>
        </p:sp>
        <p:sp>
          <p:nvSpPr>
            <p:cNvPr id="229" name="TextBox 228"/>
            <p:cNvSpPr txBox="1"/>
            <p:nvPr/>
          </p:nvSpPr>
          <p:spPr>
            <a:xfrm>
              <a:off x="7175538" y="5061489"/>
              <a:ext cx="1172799" cy="102592"/>
            </a:xfrm>
            <a:prstGeom prst="rect">
              <a:avLst/>
            </a:prstGeom>
            <a:noFill/>
          </p:spPr>
          <p:txBody>
            <a:bodyPr wrap="square" lIns="54000" tIns="0" rIns="0" bIns="0" rtlCol="0">
              <a:spAutoFit/>
            </a:bodyPr>
            <a:lstStyle/>
            <a:p>
              <a:pPr>
                <a:lnSpc>
                  <a:spcPts val="825"/>
                </a:lnSpc>
              </a:pPr>
              <a:r>
                <a:rPr lang="en-CA" sz="713" b="1" dirty="0">
                  <a:solidFill>
                    <a:srgbClr val="0073AE"/>
                  </a:solidFill>
                </a:rPr>
                <a:t>140K+ </a:t>
              </a:r>
              <a:r>
                <a:rPr lang="en-CA" sz="600" dirty="0">
                  <a:solidFill>
                    <a:srgbClr val="000000">
                      <a:lumMod val="50000"/>
                      <a:lumOff val="50000"/>
                    </a:srgbClr>
                  </a:solidFill>
                </a:rPr>
                <a:t>interactions &amp; notes</a:t>
              </a:r>
              <a:endParaRPr lang="en-CA" sz="713" dirty="0">
                <a:solidFill>
                  <a:srgbClr val="000000">
                    <a:lumMod val="50000"/>
                    <a:lumOff val="50000"/>
                  </a:srgbClr>
                </a:solidFill>
              </a:endParaRPr>
            </a:p>
          </p:txBody>
        </p:sp>
      </p:grpSp>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025" y="1216341"/>
            <a:ext cx="831186" cy="379360"/>
          </a:xfrm>
          <a:prstGeom prst="rect">
            <a:avLst/>
          </a:prstGeom>
        </p:spPr>
      </p:pic>
      <p:pic>
        <p:nvPicPr>
          <p:cNvPr id="152" name="Picture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701" y="1245657"/>
            <a:ext cx="1109632" cy="314766"/>
          </a:xfrm>
          <a:prstGeom prst="rect">
            <a:avLst/>
          </a:prstGeom>
        </p:spPr>
      </p:pic>
      <p:sp>
        <p:nvSpPr>
          <p:cNvPr id="3" name="TextBox 2"/>
          <p:cNvSpPr txBox="1"/>
          <p:nvPr/>
        </p:nvSpPr>
        <p:spPr>
          <a:xfrm>
            <a:off x="4624247" y="1163042"/>
            <a:ext cx="1137946" cy="430887"/>
          </a:xfrm>
          <a:prstGeom prst="rect">
            <a:avLst/>
          </a:prstGeom>
          <a:noFill/>
        </p:spPr>
        <p:txBody>
          <a:bodyPr wrap="square" rtlCol="0">
            <a:spAutoFit/>
          </a:bodyPr>
          <a:lstStyle/>
          <a:p>
            <a:pPr algn="ctr"/>
            <a:r>
              <a:rPr lang="en-CA" sz="1100" dirty="0" smtClean="0"/>
              <a:t>Leading Canadian Bank</a:t>
            </a:r>
            <a:endParaRPr lang="en-CA" sz="1100" dirty="0"/>
          </a:p>
        </p:txBody>
      </p:sp>
      <p:sp>
        <p:nvSpPr>
          <p:cNvPr id="153" name="TextBox 152"/>
          <p:cNvSpPr txBox="1"/>
          <p:nvPr/>
        </p:nvSpPr>
        <p:spPr>
          <a:xfrm>
            <a:off x="5887010" y="1168946"/>
            <a:ext cx="1137946" cy="461665"/>
          </a:xfrm>
          <a:prstGeom prst="rect">
            <a:avLst/>
          </a:prstGeom>
          <a:noFill/>
        </p:spPr>
        <p:txBody>
          <a:bodyPr wrap="square" rtlCol="0">
            <a:spAutoFit/>
          </a:bodyPr>
          <a:lstStyle/>
          <a:p>
            <a:pPr algn="ctr"/>
            <a:r>
              <a:rPr lang="en-CA" sz="800" dirty="0"/>
              <a:t>UK private banking division of </a:t>
            </a:r>
            <a:r>
              <a:rPr lang="en-CA" sz="800" dirty="0" smtClean="0"/>
              <a:t>global </a:t>
            </a:r>
            <a:r>
              <a:rPr lang="en-CA" sz="800" dirty="0"/>
              <a:t>investment bank</a:t>
            </a:r>
          </a:p>
        </p:txBody>
      </p:sp>
      <p:sp>
        <p:nvSpPr>
          <p:cNvPr id="155" name="TextBox 154"/>
          <p:cNvSpPr txBox="1"/>
          <p:nvPr/>
        </p:nvSpPr>
        <p:spPr>
          <a:xfrm>
            <a:off x="7182963" y="1114168"/>
            <a:ext cx="1137946" cy="584775"/>
          </a:xfrm>
          <a:prstGeom prst="rect">
            <a:avLst/>
          </a:prstGeom>
          <a:noFill/>
        </p:spPr>
        <p:txBody>
          <a:bodyPr wrap="square" rtlCol="0">
            <a:spAutoFit/>
          </a:bodyPr>
          <a:lstStyle/>
          <a:p>
            <a:pPr algn="ctr"/>
            <a:r>
              <a:rPr lang="en-CA" sz="800" dirty="0"/>
              <a:t>Wealth Management Americas division of a global financial services firm</a:t>
            </a:r>
          </a:p>
        </p:txBody>
      </p:sp>
      <p:pic>
        <p:nvPicPr>
          <p:cNvPr id="156" name="Picture 155"/>
          <p:cNvPicPr>
            <a:picLocks noChangeAspect="1"/>
          </p:cNvPicPr>
          <p:nvPr/>
        </p:nvPicPr>
        <p:blipFill rotWithShape="1">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26871"/>
          <a:stretch/>
        </p:blipFill>
        <p:spPr>
          <a:xfrm>
            <a:off x="846601" y="3508371"/>
            <a:ext cx="992337" cy="365593"/>
          </a:xfrm>
          <a:prstGeom prst="rect">
            <a:avLst/>
          </a:prstGeom>
        </p:spPr>
      </p:pic>
      <p:pic>
        <p:nvPicPr>
          <p:cNvPr id="157" name="Picture 156" descr="londonlifelogo.gif"/>
          <p:cNvPicPr>
            <a:picLocks noChangeAspect="1"/>
          </p:cNvPicPr>
          <p:nvPr/>
        </p:nvPicPr>
        <p:blipFill>
          <a:blip r:embed="rId7" cstate="print">
            <a:clrChange>
              <a:clrFrom>
                <a:srgbClr val="FFFFFF"/>
              </a:clrFrom>
              <a:clrTo>
                <a:srgbClr val="FFFFFF">
                  <a:alpha val="0"/>
                </a:srgbClr>
              </a:clrTo>
            </a:clrChange>
          </a:blip>
          <a:stretch>
            <a:fillRect/>
          </a:stretch>
        </p:blipFill>
        <p:spPr>
          <a:xfrm>
            <a:off x="2102752" y="3436856"/>
            <a:ext cx="990217" cy="560649"/>
          </a:xfrm>
          <a:prstGeom prst="rect">
            <a:avLst/>
          </a:prstGeom>
        </p:spPr>
      </p:pic>
      <p:sp>
        <p:nvSpPr>
          <p:cNvPr id="158" name="TextBox 157"/>
          <p:cNvSpPr txBox="1"/>
          <p:nvPr/>
        </p:nvSpPr>
        <p:spPr>
          <a:xfrm>
            <a:off x="7157890" y="3470729"/>
            <a:ext cx="1137946" cy="507831"/>
          </a:xfrm>
          <a:prstGeom prst="rect">
            <a:avLst/>
          </a:prstGeom>
          <a:noFill/>
        </p:spPr>
        <p:txBody>
          <a:bodyPr wrap="square" rtlCol="0">
            <a:spAutoFit/>
          </a:bodyPr>
          <a:lstStyle/>
          <a:p>
            <a:pPr algn="ctr"/>
            <a:r>
              <a:rPr lang="en-CA" sz="900" dirty="0" smtClean="0"/>
              <a:t>Capital Markets </a:t>
            </a:r>
            <a:r>
              <a:rPr lang="en-CA" sz="900" dirty="0"/>
              <a:t>division of a global </a:t>
            </a:r>
            <a:r>
              <a:rPr lang="en-CA" sz="900" dirty="0" smtClean="0"/>
              <a:t>bank</a:t>
            </a:r>
            <a:endParaRPr lang="en-CA" sz="900" dirty="0"/>
          </a:p>
        </p:txBody>
      </p:sp>
      <p:sp>
        <p:nvSpPr>
          <p:cNvPr id="159" name="TextBox 158"/>
          <p:cNvSpPr txBox="1"/>
          <p:nvPr/>
        </p:nvSpPr>
        <p:spPr>
          <a:xfrm>
            <a:off x="5893679" y="3536811"/>
            <a:ext cx="1137946" cy="369332"/>
          </a:xfrm>
          <a:prstGeom prst="rect">
            <a:avLst/>
          </a:prstGeom>
          <a:noFill/>
        </p:spPr>
        <p:txBody>
          <a:bodyPr wrap="square" rtlCol="0">
            <a:spAutoFit/>
          </a:bodyPr>
          <a:lstStyle/>
          <a:p>
            <a:pPr algn="ctr"/>
            <a:r>
              <a:rPr lang="en-CA" sz="900" dirty="0" smtClean="0"/>
              <a:t>Major Australia-Based Bank</a:t>
            </a:r>
            <a:endParaRPr lang="en-CA" sz="800" dirty="0"/>
          </a:p>
        </p:txBody>
      </p:sp>
      <p:pic>
        <p:nvPicPr>
          <p:cNvPr id="1026" name="Picture 2" descr="Image result for morgan stanle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0006" y="1307054"/>
            <a:ext cx="1068191" cy="20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3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805797" y="5442588"/>
            <a:ext cx="310144" cy="253128"/>
          </a:xfrm>
          <a:prstGeom prst="rect">
            <a:avLst/>
          </a:prstGeom>
        </p:spPr>
        <p:txBody>
          <a:bodyPr/>
          <a:lstStyle/>
          <a:p>
            <a:fld id="{DFF04A5E-3F18-5B4E-A78E-8F608024D0DB}" type="slidenum">
              <a:rPr lang="en-US" smtClean="0"/>
              <a:pPr/>
              <a:t>6</a:t>
            </a:fld>
            <a:endParaRPr lang="en-US" dirty="0"/>
          </a:p>
        </p:txBody>
      </p:sp>
      <p:sp>
        <p:nvSpPr>
          <p:cNvPr id="4" name="Title 3"/>
          <p:cNvSpPr>
            <a:spLocks noGrp="1"/>
          </p:cNvSpPr>
          <p:nvPr>
            <p:ph type="title"/>
          </p:nvPr>
        </p:nvSpPr>
        <p:spPr/>
        <p:txBody>
          <a:bodyPr/>
          <a:lstStyle/>
          <a:p>
            <a:r>
              <a:rPr lang="en-US" dirty="0" smtClean="0"/>
              <a:t>Why Customers Choose NexJ</a:t>
            </a:r>
            <a:endParaRPr lang="en-US" dirty="0"/>
          </a:p>
        </p:txBody>
      </p:sp>
      <p:sp>
        <p:nvSpPr>
          <p:cNvPr id="5" name="Text Placeholder 4"/>
          <p:cNvSpPr>
            <a:spLocks noGrp="1"/>
          </p:cNvSpPr>
          <p:nvPr>
            <p:ph type="body" sz="quarter" idx="14"/>
          </p:nvPr>
        </p:nvSpPr>
        <p:spPr/>
        <p:txBody>
          <a:bodyPr/>
          <a:lstStyle/>
          <a:p>
            <a:r>
              <a:rPr lang="en-US" dirty="0" smtClean="0"/>
              <a:t>We Deliver Results</a:t>
            </a:r>
            <a:endParaRPr lang="en-US" dirty="0"/>
          </a:p>
        </p:txBody>
      </p:sp>
      <p:grpSp>
        <p:nvGrpSpPr>
          <p:cNvPr id="6" name="Group 5"/>
          <p:cNvGrpSpPr/>
          <p:nvPr/>
        </p:nvGrpSpPr>
        <p:grpSpPr>
          <a:xfrm>
            <a:off x="439878" y="1304366"/>
            <a:ext cx="8393129" cy="3727195"/>
            <a:chOff x="439878" y="1304366"/>
            <a:chExt cx="8393129" cy="3727195"/>
          </a:xfrm>
        </p:grpSpPr>
        <p:sp>
          <p:nvSpPr>
            <p:cNvPr id="7" name="Rectangle 6"/>
            <p:cNvSpPr/>
            <p:nvPr/>
          </p:nvSpPr>
          <p:spPr>
            <a:xfrm>
              <a:off x="439878" y="1304390"/>
              <a:ext cx="2523180" cy="3147877"/>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sp>
          <p:nvSpPr>
            <p:cNvPr id="8" name="Rectangle 7"/>
            <p:cNvSpPr/>
            <p:nvPr/>
          </p:nvSpPr>
          <p:spPr>
            <a:xfrm>
              <a:off x="542677" y="1944368"/>
              <a:ext cx="2420381" cy="2092881"/>
            </a:xfrm>
            <a:prstGeom prst="rect">
              <a:avLst/>
            </a:prstGeom>
          </p:spPr>
          <p:txBody>
            <a:bodyPr wrap="square">
              <a:spAutoFit/>
            </a:bodyPr>
            <a:lstStyle/>
            <a:p>
              <a:pPr marL="171450" marR="0" lvl="0" indent="-171450" defTabSz="713232" eaLnBrk="1" fontAlgn="auto" latinLnBrk="0" hangingPunct="1">
                <a:lnSpc>
                  <a:spcPct val="100000"/>
                </a:lnSpc>
                <a:spcBef>
                  <a:spcPts val="0"/>
                </a:spcBef>
                <a:spcAft>
                  <a:spcPts val="0"/>
                </a:spcAft>
                <a:buClr>
                  <a:srgbClr val="07579C"/>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Domain expertise and tailored solutions for vertical markets</a:t>
              </a:r>
            </a:p>
            <a:p>
              <a:pPr marL="528066" marR="0" lvl="1" indent="-171450" defTabSz="713232" eaLnBrk="1" fontAlgn="auto" latinLnBrk="0" hangingPunct="1">
                <a:lnSpc>
                  <a:spcPct val="100000"/>
                </a:lnSpc>
                <a:spcBef>
                  <a:spcPts val="600"/>
                </a:spcBef>
                <a:spcAft>
                  <a:spcPts val="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Wealth Management</a:t>
              </a:r>
            </a:p>
            <a:p>
              <a:pPr marL="528066" marR="0" lvl="1" indent="-171450" defTabSz="713232" eaLnBrk="1" fontAlgn="auto" latinLnBrk="0" hangingPunct="1">
                <a:lnSpc>
                  <a:spcPct val="100000"/>
                </a:lnSpc>
                <a:spcBef>
                  <a:spcPts val="0"/>
                </a:spcBef>
                <a:spcAft>
                  <a:spcPts val="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Private Banking</a:t>
              </a:r>
            </a:p>
            <a:p>
              <a:pPr marL="528066" marR="0" lvl="1" indent="-171450" defTabSz="713232" eaLnBrk="1" fontAlgn="auto" latinLnBrk="0" hangingPunct="1">
                <a:lnSpc>
                  <a:spcPct val="100000"/>
                </a:lnSpc>
                <a:spcBef>
                  <a:spcPts val="0"/>
                </a:spcBef>
                <a:spcAft>
                  <a:spcPts val="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Corporate Banking</a:t>
              </a:r>
            </a:p>
            <a:p>
              <a:pPr marL="528066" marR="0" lvl="1" indent="-171450" defTabSz="713232" eaLnBrk="1" fontAlgn="auto" latinLnBrk="0" hangingPunct="1">
                <a:lnSpc>
                  <a:spcPct val="100000"/>
                </a:lnSpc>
                <a:spcBef>
                  <a:spcPts val="0"/>
                </a:spcBef>
                <a:spcAft>
                  <a:spcPts val="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Commercial Banking</a:t>
              </a:r>
            </a:p>
            <a:p>
              <a:pPr marL="528066" marR="0" lvl="1" indent="-171450" defTabSz="713232" eaLnBrk="1" fontAlgn="auto" latinLnBrk="0" hangingPunct="1">
                <a:lnSpc>
                  <a:spcPct val="100000"/>
                </a:lnSpc>
                <a:spcBef>
                  <a:spcPts val="0"/>
                </a:spcBef>
                <a:spcAft>
                  <a:spcPts val="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Capital Markets</a:t>
              </a:r>
            </a:p>
            <a:p>
              <a:pPr marL="528066" marR="0" lvl="1" indent="-171450" defTabSz="713232" eaLnBrk="1" fontAlgn="auto" latinLnBrk="0" hangingPunct="1">
                <a:lnSpc>
                  <a:spcPct val="100000"/>
                </a:lnSpc>
                <a:spcBef>
                  <a:spcPts val="0"/>
                </a:spcBef>
                <a:spcAft>
                  <a:spcPts val="600"/>
                </a:spcAft>
                <a:buClr>
                  <a:srgbClr val="FFFFFF">
                    <a:lumMod val="65000"/>
                  </a:srgbClr>
                </a:buClr>
                <a:buSzTx/>
                <a:buFont typeface="Arial"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Insurance</a:t>
              </a:r>
            </a:p>
            <a:p>
              <a:pPr marL="171450" marR="0" lvl="0" indent="-171450" defTabSz="713232" eaLnBrk="1" fontAlgn="auto" latinLnBrk="0" hangingPunct="1">
                <a:lnSpc>
                  <a:spcPct val="100000"/>
                </a:lnSpc>
                <a:spcBef>
                  <a:spcPts val="0"/>
                </a:spcBef>
                <a:spcAft>
                  <a:spcPts val="0"/>
                </a:spcAft>
                <a:buClr>
                  <a:srgbClr val="07579C"/>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Large-scale, global implementations</a:t>
              </a:r>
            </a:p>
          </p:txBody>
        </p:sp>
        <p:sp>
          <p:nvSpPr>
            <p:cNvPr id="9" name="Rectangle 8"/>
            <p:cNvSpPr/>
            <p:nvPr/>
          </p:nvSpPr>
          <p:spPr>
            <a:xfrm>
              <a:off x="542677" y="1395526"/>
              <a:ext cx="2336096" cy="399340"/>
            </a:xfrm>
            <a:prstGeom prst="rect">
              <a:avLst/>
            </a:prstGeom>
          </p:spPr>
          <p:txBody>
            <a:bodyPr wrap="square">
              <a:spAutoFit/>
            </a:bodyPr>
            <a:lstStyle/>
            <a:p>
              <a:pPr marL="0" marR="0" lvl="0" indent="0" defTabSz="713232" eaLnBrk="1" fontAlgn="auto" latinLnBrk="0" hangingPunct="1">
                <a:lnSpc>
                  <a:spcPct val="120000"/>
                </a:lnSpc>
                <a:spcBef>
                  <a:spcPts val="0"/>
                </a:spcBef>
                <a:spcAft>
                  <a:spcPts val="0"/>
                </a:spcAft>
                <a:buClrTx/>
                <a:buSzTx/>
                <a:buFontTx/>
                <a:buNone/>
                <a:tabLst/>
                <a:defRPr/>
              </a:pPr>
              <a:r>
                <a:rPr kumimoji="0" lang="en-US" sz="1800" b="1" u="none" strike="noStrike" kern="0" cap="none" spc="0" normalizeH="0" baseline="0" noProof="0" dirty="0" smtClean="0">
                  <a:ln>
                    <a:noFill/>
                  </a:ln>
                  <a:solidFill>
                    <a:srgbClr val="07579C"/>
                  </a:solidFill>
                  <a:effectLst/>
                  <a:uLnTx/>
                  <a:uFillTx/>
                  <a:latin typeface="Segoe UI Semibold" charset="0"/>
                  <a:ea typeface="Segoe UI Semibold" charset="0"/>
                  <a:cs typeface="Segoe UI Semibold" charset="0"/>
                </a:rPr>
                <a:t>Industry Experts</a:t>
              </a:r>
            </a:p>
          </p:txBody>
        </p:sp>
        <p:sp>
          <p:nvSpPr>
            <p:cNvPr id="10" name="Rectangle 9"/>
            <p:cNvSpPr/>
            <p:nvPr/>
          </p:nvSpPr>
          <p:spPr>
            <a:xfrm>
              <a:off x="3375062" y="1304390"/>
              <a:ext cx="2523180" cy="3147877"/>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sp>
          <p:nvSpPr>
            <p:cNvPr id="11" name="Rectangle 10"/>
            <p:cNvSpPr/>
            <p:nvPr/>
          </p:nvSpPr>
          <p:spPr>
            <a:xfrm>
              <a:off x="6309827" y="1304366"/>
              <a:ext cx="2523180" cy="3148246"/>
            </a:xfrm>
            <a:prstGeom prst="rect">
              <a:avLst/>
            </a:prstGeom>
            <a:solidFill>
              <a:srgbClr val="FFFFFF"/>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sp>
          <p:nvSpPr>
            <p:cNvPr id="12" name="Rectangle 11"/>
            <p:cNvSpPr/>
            <p:nvPr/>
          </p:nvSpPr>
          <p:spPr>
            <a:xfrm>
              <a:off x="3478450" y="1395526"/>
              <a:ext cx="2336096" cy="399340"/>
            </a:xfrm>
            <a:prstGeom prst="rect">
              <a:avLst/>
            </a:prstGeom>
          </p:spPr>
          <p:txBody>
            <a:bodyPr wrap="square">
              <a:spAutoFit/>
            </a:bodyPr>
            <a:lstStyle/>
            <a:p>
              <a:pPr marL="0" marR="0" lvl="0" indent="0" defTabSz="713232" eaLnBrk="1" fontAlgn="auto" latinLnBrk="0" hangingPunct="1">
                <a:lnSpc>
                  <a:spcPct val="120000"/>
                </a:lnSpc>
                <a:spcBef>
                  <a:spcPts val="0"/>
                </a:spcBef>
                <a:spcAft>
                  <a:spcPts val="0"/>
                </a:spcAft>
                <a:buClrTx/>
                <a:buSzTx/>
                <a:buFontTx/>
                <a:buNone/>
                <a:tabLst/>
                <a:defRPr/>
              </a:pPr>
              <a:r>
                <a:rPr kumimoji="0" lang="en-US" sz="1800" b="1" u="none" strike="noStrike" kern="0" cap="none" spc="0" normalizeH="0" baseline="0" noProof="0" dirty="0" smtClean="0">
                  <a:ln>
                    <a:noFill/>
                  </a:ln>
                  <a:solidFill>
                    <a:srgbClr val="23B9A1"/>
                  </a:solidFill>
                  <a:effectLst/>
                  <a:uLnTx/>
                  <a:uFillTx/>
                  <a:latin typeface="Segoe UI Semibold" charset="0"/>
                  <a:ea typeface="Segoe UI Semibold" charset="0"/>
                  <a:cs typeface="Segoe UI Semibold" charset="0"/>
                </a:rPr>
                <a:t>Technically Superior</a:t>
              </a:r>
            </a:p>
          </p:txBody>
        </p:sp>
        <p:sp>
          <p:nvSpPr>
            <p:cNvPr id="13" name="Rectangle 12"/>
            <p:cNvSpPr/>
            <p:nvPr/>
          </p:nvSpPr>
          <p:spPr>
            <a:xfrm>
              <a:off x="6413406" y="1389806"/>
              <a:ext cx="2336096" cy="399340"/>
            </a:xfrm>
            <a:prstGeom prst="rect">
              <a:avLst/>
            </a:prstGeom>
          </p:spPr>
          <p:txBody>
            <a:bodyPr wrap="square">
              <a:spAutoFit/>
            </a:bodyPr>
            <a:lstStyle/>
            <a:p>
              <a:pPr marL="0" marR="0" lvl="0" indent="0" defTabSz="713232" eaLnBrk="1" fontAlgn="auto" latinLnBrk="0" hangingPunct="1">
                <a:lnSpc>
                  <a:spcPct val="120000"/>
                </a:lnSpc>
                <a:spcBef>
                  <a:spcPts val="0"/>
                </a:spcBef>
                <a:spcAft>
                  <a:spcPts val="0"/>
                </a:spcAft>
                <a:buClrTx/>
                <a:buSzTx/>
                <a:buFontTx/>
                <a:buNone/>
                <a:tabLst/>
                <a:defRPr/>
              </a:pPr>
              <a:r>
                <a:rPr kumimoji="0" lang="en-US" sz="1800" b="1" u="none" strike="noStrike" kern="0" cap="none" spc="0" normalizeH="0" baseline="0" noProof="0" dirty="0" smtClean="0">
                  <a:ln>
                    <a:noFill/>
                  </a:ln>
                  <a:solidFill>
                    <a:srgbClr val="B58CBA">
                      <a:lumMod val="75000"/>
                    </a:srgbClr>
                  </a:solidFill>
                  <a:effectLst/>
                  <a:uLnTx/>
                  <a:uFillTx/>
                  <a:latin typeface="Segoe UI Semibold" charset="0"/>
                  <a:ea typeface="Segoe UI Semibold" charset="0"/>
                  <a:cs typeface="Segoe UI Semibold" charset="0"/>
                </a:rPr>
                <a:t>Strategic Partner</a:t>
              </a:r>
            </a:p>
          </p:txBody>
        </p:sp>
        <p:sp>
          <p:nvSpPr>
            <p:cNvPr id="14" name="Rectangle 13"/>
            <p:cNvSpPr/>
            <p:nvPr/>
          </p:nvSpPr>
          <p:spPr>
            <a:xfrm>
              <a:off x="3478450" y="1944368"/>
              <a:ext cx="2271116" cy="1846659"/>
            </a:xfrm>
            <a:prstGeom prst="rect">
              <a:avLst/>
            </a:prstGeom>
          </p:spPr>
          <p:txBody>
            <a:bodyPr wrap="square">
              <a:spAutoFit/>
            </a:bodyPr>
            <a:lstStyle/>
            <a:p>
              <a:pPr marL="171450" marR="0" lvl="0" indent="-171450" defTabSz="713232" eaLnBrk="1" fontAlgn="auto" latinLnBrk="0" hangingPunct="1">
                <a:lnSpc>
                  <a:spcPct val="100000"/>
                </a:lnSpc>
                <a:spcBef>
                  <a:spcPts val="0"/>
                </a:spcBef>
                <a:spcAft>
                  <a:spcPts val="1800"/>
                </a:spcAft>
                <a:buClr>
                  <a:srgbClr val="23B9A1"/>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Designed to seamlessly integrate with existing enterprise systems</a:t>
              </a:r>
            </a:p>
            <a:p>
              <a:pPr marL="171450" marR="0" lvl="0" indent="-171450" defTabSz="713232" eaLnBrk="1" fontAlgn="auto" latinLnBrk="0" hangingPunct="1">
                <a:lnSpc>
                  <a:spcPct val="100000"/>
                </a:lnSpc>
                <a:spcBef>
                  <a:spcPts val="0"/>
                </a:spcBef>
                <a:spcAft>
                  <a:spcPts val="1800"/>
                </a:spcAft>
                <a:buClr>
                  <a:srgbClr val="23B9A1"/>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Rapidly tailored to unique and specific client needs</a:t>
              </a:r>
            </a:p>
            <a:p>
              <a:pPr marL="171450" marR="0" lvl="0" indent="-171450" defTabSz="713232" eaLnBrk="1" fontAlgn="auto" latinLnBrk="0" hangingPunct="1">
                <a:lnSpc>
                  <a:spcPct val="100000"/>
                </a:lnSpc>
                <a:spcBef>
                  <a:spcPts val="0"/>
                </a:spcBef>
                <a:spcAft>
                  <a:spcPts val="1800"/>
                </a:spcAft>
                <a:buClr>
                  <a:srgbClr val="23B9A1"/>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Scalable to tens of thousands of users</a:t>
              </a:r>
            </a:p>
          </p:txBody>
        </p:sp>
        <p:sp>
          <p:nvSpPr>
            <p:cNvPr id="15" name="Rectangle 14"/>
            <p:cNvSpPr/>
            <p:nvPr/>
          </p:nvSpPr>
          <p:spPr>
            <a:xfrm>
              <a:off x="6413418" y="1944368"/>
              <a:ext cx="2260101" cy="1846659"/>
            </a:xfrm>
            <a:prstGeom prst="rect">
              <a:avLst/>
            </a:prstGeom>
          </p:spPr>
          <p:txBody>
            <a:bodyPr wrap="square">
              <a:spAutoFit/>
            </a:bodyPr>
            <a:lstStyle/>
            <a:p>
              <a:pPr marL="171450" marR="0" lvl="0" indent="-171450" defTabSz="713232" eaLnBrk="1" fontAlgn="auto" latinLnBrk="0" hangingPunct="1">
                <a:lnSpc>
                  <a:spcPct val="100000"/>
                </a:lnSpc>
                <a:spcBef>
                  <a:spcPts val="0"/>
                </a:spcBef>
                <a:spcAft>
                  <a:spcPts val="1800"/>
                </a:spcAft>
                <a:buClr>
                  <a:srgbClr val="B58CBA"/>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Responsive to our customer’s needs </a:t>
              </a:r>
            </a:p>
            <a:p>
              <a:pPr marL="171450" marR="0" lvl="0" indent="-171450" defTabSz="713232" eaLnBrk="1" fontAlgn="auto" latinLnBrk="0" hangingPunct="1">
                <a:lnSpc>
                  <a:spcPct val="100000"/>
                </a:lnSpc>
                <a:spcBef>
                  <a:spcPts val="0"/>
                </a:spcBef>
                <a:spcAft>
                  <a:spcPts val="1800"/>
                </a:spcAft>
                <a:buClr>
                  <a:srgbClr val="B58CBA"/>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Proven track record in partnering with industry leaders</a:t>
              </a:r>
            </a:p>
            <a:p>
              <a:pPr marL="171450" marR="0" lvl="0" indent="-171450" defTabSz="713232" eaLnBrk="1" fontAlgn="auto" latinLnBrk="0" hangingPunct="1">
                <a:lnSpc>
                  <a:spcPct val="100000"/>
                </a:lnSpc>
                <a:spcBef>
                  <a:spcPts val="0"/>
                </a:spcBef>
                <a:spcAft>
                  <a:spcPts val="1800"/>
                </a:spcAft>
                <a:buClr>
                  <a:srgbClr val="B58CBA"/>
                </a:buClr>
                <a:buSzTx/>
                <a:buFont typeface="LucidaGrande" charset="0"/>
                <a:buChar char="‣"/>
                <a:tabLst/>
                <a:defRPr/>
              </a:pPr>
              <a:r>
                <a:rPr kumimoji="0" lang="en-US" sz="1200" u="none" strike="noStrike" kern="0" cap="none" spc="0" normalizeH="0" baseline="0" noProof="0" dirty="0" smtClean="0">
                  <a:ln>
                    <a:noFill/>
                  </a:ln>
                  <a:solidFill>
                    <a:srgbClr val="222222"/>
                  </a:solidFill>
                  <a:effectLst/>
                  <a:uLnTx/>
                  <a:uFillTx/>
                  <a:latin typeface="Segoe UI Light" charset="0"/>
                  <a:ea typeface="Segoe UI Light" charset="0"/>
                  <a:cs typeface="Segoe UI Light" charset="0"/>
                </a:rPr>
                <a:t>Committed to our customer’s success</a:t>
              </a:r>
            </a:p>
          </p:txBody>
        </p:sp>
        <p:sp>
          <p:nvSpPr>
            <p:cNvPr id="16" name="Oval 15"/>
            <p:cNvSpPr/>
            <p:nvPr/>
          </p:nvSpPr>
          <p:spPr>
            <a:xfrm>
              <a:off x="4215442" y="4051992"/>
              <a:ext cx="784419" cy="784419"/>
            </a:xfrm>
            <a:prstGeom prst="ellipse">
              <a:avLst/>
            </a:prstGeom>
            <a:solidFill>
              <a:srgbClr val="23B9A1"/>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sp>
          <p:nvSpPr>
            <p:cNvPr id="17" name="Oval 16"/>
            <p:cNvSpPr/>
            <p:nvPr/>
          </p:nvSpPr>
          <p:spPr>
            <a:xfrm>
              <a:off x="7128943" y="4051992"/>
              <a:ext cx="784419" cy="784419"/>
            </a:xfrm>
            <a:prstGeom prst="ellipse">
              <a:avLst/>
            </a:prstGeom>
            <a:solidFill>
              <a:srgbClr val="B58CBA">
                <a:lumMod val="75000"/>
              </a:srgbClr>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grpSp>
          <p:nvGrpSpPr>
            <p:cNvPr id="18" name="Group 17"/>
            <p:cNvGrpSpPr/>
            <p:nvPr/>
          </p:nvGrpSpPr>
          <p:grpSpPr>
            <a:xfrm>
              <a:off x="1126827" y="3929930"/>
              <a:ext cx="1033987" cy="1101631"/>
              <a:chOff x="1380827" y="3929930"/>
              <a:chExt cx="1033987" cy="1101631"/>
            </a:xfrm>
          </p:grpSpPr>
          <p:sp>
            <p:nvSpPr>
              <p:cNvPr id="21" name="Oval 20"/>
              <p:cNvSpPr/>
              <p:nvPr/>
            </p:nvSpPr>
            <p:spPr>
              <a:xfrm>
                <a:off x="1492912" y="4051992"/>
                <a:ext cx="784419" cy="784419"/>
              </a:xfrm>
              <a:prstGeom prst="ellipse">
                <a:avLst/>
              </a:prstGeom>
              <a:solidFill>
                <a:srgbClr val="07579C"/>
              </a:solidFill>
              <a:ln w="12700" cap="flat" cmpd="sng" algn="ctr">
                <a:noFill/>
                <a:prstDash val="solid"/>
                <a:miter lim="800000"/>
              </a:ln>
              <a:effectLst>
                <a:outerShdw blurRad="38100" dist="12700" dir="5400000" algn="ctr" rotWithShape="0">
                  <a:srgbClr val="000000">
                    <a:alpha val="30000"/>
                  </a:srgbClr>
                </a:outerShdw>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Roboto Light"/>
                  <a:ea typeface=""/>
                  <a:cs typeface=""/>
                </a:endParaRPr>
              </a:p>
            </p:txBody>
          </p:sp>
          <p:pic>
            <p:nvPicPr>
              <p:cNvPr id="22" name="Picture 21"/>
              <p:cNvPicPr>
                <a:picLocks noChangeAspect="1"/>
              </p:cNvPicPr>
              <p:nvPr/>
            </p:nvPicPr>
            <p:blipFill>
              <a:blip r:embed="rId3"/>
              <a:stretch>
                <a:fillRect/>
              </a:stretch>
            </p:blipFill>
            <p:spPr>
              <a:xfrm>
                <a:off x="1380827" y="3929930"/>
                <a:ext cx="1033987" cy="1101631"/>
              </a:xfrm>
              <a:prstGeom prst="rect">
                <a:avLst/>
              </a:prstGeom>
            </p:spPr>
          </p:pic>
        </p:gr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6039" y="4182797"/>
              <a:ext cx="522807" cy="522807"/>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2703" y="4037249"/>
              <a:ext cx="820659" cy="974053"/>
            </a:xfrm>
            <a:prstGeom prst="rect">
              <a:avLst/>
            </a:prstGeom>
          </p:spPr>
        </p:pic>
      </p:grpSp>
    </p:spTree>
    <p:extLst>
      <p:ext uri="{BB962C8B-B14F-4D97-AF65-F5344CB8AC3E}">
        <p14:creationId xmlns:p14="http://schemas.microsoft.com/office/powerpoint/2010/main" val="283686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6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 NexJ Systems Theme">
  <a:themeElements>
    <a:clrScheme name="NexJ Systems Inc">
      <a:dk1>
        <a:srgbClr val="212121"/>
      </a:dk1>
      <a:lt1>
        <a:srgbClr val="FFFFFF"/>
      </a:lt1>
      <a:dk2>
        <a:srgbClr val="455B66"/>
      </a:dk2>
      <a:lt2>
        <a:srgbClr val="E7E6E6"/>
      </a:lt2>
      <a:accent1>
        <a:srgbClr val="0B5A9F"/>
      </a:accent1>
      <a:accent2>
        <a:srgbClr val="34A5DD"/>
      </a:accent2>
      <a:accent3>
        <a:srgbClr val="1C9C8D"/>
      </a:accent3>
      <a:accent4>
        <a:srgbClr val="AB85B1"/>
      </a:accent4>
      <a:accent5>
        <a:srgbClr val="B0A934"/>
      </a:accent5>
      <a:accent6>
        <a:srgbClr val="24769E"/>
      </a:accent6>
      <a:hlink>
        <a:srgbClr val="0B5A9F"/>
      </a:hlink>
      <a:folHlink>
        <a:srgbClr val="212121"/>
      </a:folHlink>
    </a:clrScheme>
    <a:fontScheme name="NexJ Systems Inc">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4 web presentation" id="{43F145B1-1038-4500-ACF2-C437C145B9BD}" vid="{9BE20C15-9A1C-4051-B7E6-1B7E9147D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Q4 web presentation</Template>
  <TotalTime>151</TotalTime>
  <Words>1567</Words>
  <Application>Microsoft Office PowerPoint</Application>
  <PresentationFormat>On-screen Show (16:10)</PresentationFormat>
  <Paragraphs>175</Paragraphs>
  <Slides>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LucidaGrande</vt:lpstr>
      <vt:lpstr>Roboto Light</vt:lpstr>
      <vt:lpstr>Segoe UI</vt:lpstr>
      <vt:lpstr>Segoe UI Light</vt:lpstr>
      <vt:lpstr>Segoe UI Semibold</vt:lpstr>
      <vt:lpstr>Webdings</vt:lpstr>
      <vt:lpstr>2017 NexJ Systems Theme</vt:lpstr>
      <vt:lpstr>Q2 and Year-to-Date Results</vt:lpstr>
      <vt:lpstr>Disclaimer</vt:lpstr>
      <vt:lpstr>Financial Highlights</vt:lpstr>
      <vt:lpstr>Enterprise Customer Management Solutions</vt:lpstr>
      <vt:lpstr>Enterprise Customers</vt:lpstr>
      <vt:lpstr>Why Customers Choose NexJ</vt:lpstr>
      <vt:lpstr>PowerPoint Presentation</vt:lpstr>
    </vt:vector>
  </TitlesOfParts>
  <Company>NexJ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Q4 and Year-End Results</dc:title>
  <dc:creator>Matthew Bogart</dc:creator>
  <cp:lastModifiedBy>Matthew Bogart</cp:lastModifiedBy>
  <cp:revision>16</cp:revision>
  <cp:lastPrinted>2017-02-13T18:29:37Z</cp:lastPrinted>
  <dcterms:created xsi:type="dcterms:W3CDTF">2017-02-13T23:08:48Z</dcterms:created>
  <dcterms:modified xsi:type="dcterms:W3CDTF">2017-07-27T20:13:44Z</dcterms:modified>
</cp:coreProperties>
</file>